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0" r:id="rId3"/>
    <p:sldId id="267" r:id="rId4"/>
    <p:sldId id="264" r:id="rId5"/>
    <p:sldId id="266" r:id="rId6"/>
    <p:sldId id="265" r:id="rId7"/>
    <p:sldId id="263" r:id="rId8"/>
    <p:sldId id="262" r:id="rId9"/>
    <p:sldId id="261" r:id="rId10"/>
    <p:sldId id="259" r:id="rId11"/>
    <p:sldId id="271" r:id="rId12"/>
    <p:sldId id="270" r:id="rId13"/>
    <p:sldId id="269" r:id="rId14"/>
    <p:sldId id="268" r:id="rId15"/>
    <p:sldId id="258" r:id="rId16"/>
    <p:sldId id="257" r:id="rId17"/>
  </p:sldIdLst>
  <p:sldSz cx="9144000" cy="6858000" type="screen4x3"/>
  <p:notesSz cx="6858000" cy="9144000"/>
  <p:defaultTextStyle>
    <a:defPPr>
      <a:defRPr lang="en-C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FF6600"/>
    <a:srgbClr val="F8F8F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768" autoAdjust="0"/>
  </p:normalViewPr>
  <p:slideViewPr>
    <p:cSldViewPr>
      <p:cViewPr varScale="1">
        <p:scale>
          <a:sx n="77" d="100"/>
          <a:sy n="77" d="100"/>
        </p:scale>
        <p:origin x="-102" y="-23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CA"/>
          </a:p>
        </p:txBody>
      </p:sp>
      <p:sp>
        <p:nvSpPr>
          <p:cNvPr id="133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CA"/>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CA"/>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2077B7B-453F-427B-85D5-CFE93A792349}" type="slidenum">
              <a:rPr lang="en-CA"/>
              <a:pPr>
                <a:defRPr/>
              </a:pPr>
              <a:t>‹#›</a:t>
            </a:fld>
            <a:endParaRPr lang="en-C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8" Type="http://schemas.openxmlformats.org/officeDocument/2006/relationships/hyperlink" Target="http://en.wikipedia.org/wiki/Mongolia" TargetMode="External"/><Relationship Id="rId3" Type="http://schemas.openxmlformats.org/officeDocument/2006/relationships/hyperlink" Target="http://en.wikipedia.org/wiki/Religion" TargetMode="External"/><Relationship Id="rId7" Type="http://schemas.openxmlformats.org/officeDocument/2006/relationships/hyperlink" Target="#cite_note-55"/><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en.wikipedia.org/wiki/Vajrayana" TargetMode="External"/><Relationship Id="rId5" Type="http://schemas.openxmlformats.org/officeDocument/2006/relationships/hyperlink" Target="http://en.wikipedia.org/wiki/Mahayana" TargetMode="External"/><Relationship Id="rId4" Type="http://schemas.openxmlformats.org/officeDocument/2006/relationships/hyperlink" Target="http://en.wikipedia.org/wiki/Tibetan_Buddhism"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library.thinkquest.org/28505/buddhism/buddh.htm"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library.thinkquest.org/28505/buddhism/mahay.htm" TargetMode="Externa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en.wikipedia.org/wiki/Dharma_(Buddhism)" TargetMode="External"/><Relationship Id="rId3" Type="http://schemas.openxmlformats.org/officeDocument/2006/relationships/hyperlink" Target="http://en.wikipedia.org/wiki/Buddhist_symbolism" TargetMode="External"/><Relationship Id="rId7" Type="http://schemas.openxmlformats.org/officeDocument/2006/relationships/hyperlink" Target="http://en.wikipedia.org/wiki/Refuge_(Buddhism)"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en.wikipedia.org/wiki/Buddhist" TargetMode="External"/><Relationship Id="rId5" Type="http://schemas.openxmlformats.org/officeDocument/2006/relationships/hyperlink" Target="http://en.wikipedia.org/wiki/Gautama_Buddha" TargetMode="External"/><Relationship Id="rId4" Type="http://schemas.openxmlformats.org/officeDocument/2006/relationships/hyperlink" Target="http://en.wikipedia.org/wiki/Three_Vajras" TargetMode="External"/><Relationship Id="rId9" Type="http://schemas.openxmlformats.org/officeDocument/2006/relationships/hyperlink" Target="http://en.wikipedia.org/wiki/Sangha"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religioustolerance.org/christ.htm"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www.religioustolerance.org/hinduism.htm" TargetMode="External"/><Relationship Id="rId4" Type="http://schemas.openxmlformats.org/officeDocument/2006/relationships/hyperlink" Target="http://www.religioustolerance.org/islam.htm"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9881A502-4CED-40F7-B337-62EAD862690D}" type="slidenum">
              <a:rPr lang="en-CA" smtClean="0"/>
              <a:pPr/>
              <a:t>2</a:t>
            </a:fld>
            <a:endParaRPr lang="en-CA" smtClean="0"/>
          </a:p>
        </p:txBody>
      </p:sp>
      <p:sp>
        <p:nvSpPr>
          <p:cNvPr id="19459" name="Rectangle 2"/>
          <p:cNvSpPr>
            <a:spLocks noGrp="1" noRot="1" noChangeAspect="1" noChangeArrowheads="1" noTextEdit="1"/>
          </p:cNvSpPr>
          <p:nvPr>
            <p:ph type="sldImg"/>
          </p:nvPr>
        </p:nvSpPr>
        <p:spPr>
          <a:xfrm>
            <a:off x="1143000" y="685800"/>
            <a:ext cx="4572000" cy="3429000"/>
          </a:xfrm>
          <a:ln/>
        </p:spPr>
      </p:sp>
      <p:sp>
        <p:nvSpPr>
          <p:cNvPr id="19460" name="Rectangle 3"/>
          <p:cNvSpPr>
            <a:spLocks noGrp="1" noChangeArrowheads="1"/>
          </p:cNvSpPr>
          <p:nvPr>
            <p:ph type="body" idx="1"/>
          </p:nvPr>
        </p:nvSpPr>
        <p:spPr>
          <a:noFill/>
          <a:ln/>
        </p:spPr>
        <p:txBody>
          <a:bodyPr/>
          <a:lstStyle/>
          <a:p>
            <a:pPr eaLnBrk="1" hangingPunct="1"/>
            <a:r>
              <a:rPr lang="en-US" dirty="0" smtClean="0"/>
              <a:t>Siddhartha Gautama grew up as a prince, and lived happily for many years, however…</a:t>
            </a:r>
            <a:endParaRPr lang="en-CA" dirty="0" smtClean="0"/>
          </a:p>
          <a:p>
            <a:pPr eaLnBrk="1" hangingPunct="1"/>
            <a:r>
              <a:rPr lang="en-CA" dirty="0" smtClean="0"/>
              <a:t>At the age of 29, Siddhartha came to realize that he could not be happy living as he had been.  He had discovered suffering, and wanted more than anything to discover how one might overcome suffering. </a:t>
            </a:r>
          </a:p>
          <a:p>
            <a:pPr eaLnBrk="1" hangingPunct="1"/>
            <a:r>
              <a:rPr lang="en-CA" dirty="0" smtClean="0"/>
              <a:t>c. 563-c. 483 BCE Probable life of Siddhartha Gautama (</a:t>
            </a:r>
            <a:r>
              <a:rPr lang="en-CA" i="1" dirty="0" smtClean="0"/>
              <a:t>Buddha</a:t>
            </a:r>
            <a:r>
              <a:rPr lang="en-CA" dirty="0" smtClean="0"/>
              <a:t>). </a:t>
            </a:r>
          </a:p>
          <a:p>
            <a:pPr eaLnBrk="1" hangingPunct="1"/>
            <a:r>
              <a:rPr lang="en-CA" dirty="0" smtClean="0"/>
              <a:t> c. 528 BCE Siddhartha Gautama, meditating under a tree at Buddha Gaya in </a:t>
            </a:r>
            <a:r>
              <a:rPr lang="en-CA" dirty="0" err="1" smtClean="0"/>
              <a:t>northwestern</a:t>
            </a:r>
            <a:r>
              <a:rPr lang="en-CA" dirty="0" smtClean="0"/>
              <a:t> India, achieved enlightenment</a:t>
            </a:r>
          </a:p>
          <a:p>
            <a:pPr eaLnBrk="1" hangingPunct="1"/>
            <a:r>
              <a:rPr lang="en-CA" dirty="0" smtClean="0"/>
              <a:t>c</a:t>
            </a:r>
            <a:r>
              <a:rPr lang="en-CA" dirty="0" smtClean="0"/>
              <a:t>. 521 BCE Siddhartha Gautama began his wanderings in the countryside in search of truth.</a:t>
            </a:r>
          </a:p>
          <a:p>
            <a:pPr eaLnBrk="1" hangingPunct="1"/>
            <a:r>
              <a:rPr lang="en-CA" dirty="0" smtClean="0"/>
              <a:t>. </a:t>
            </a:r>
            <a:endParaRPr lang="en-CA" dirty="0" smtClean="0"/>
          </a:p>
          <a:p>
            <a:pPr eaLnBrk="1" hangingPunct="1"/>
            <a:r>
              <a:rPr lang="en-CA" dirty="0" smtClean="0"/>
              <a:t>c. 528 BCE. </a:t>
            </a:r>
          </a:p>
          <a:p>
            <a:pPr eaLnBrk="1" hangingPunct="1"/>
            <a:r>
              <a:rPr lang="en-CA" dirty="0" smtClean="0"/>
              <a:t>c. 483 BCE First Council resulted in four factions just one year after Buddha's death. Buddha's teachings (</a:t>
            </a:r>
            <a:r>
              <a:rPr lang="en-CA" i="1" dirty="0" err="1" smtClean="0"/>
              <a:t>Sutta</a:t>
            </a:r>
            <a:r>
              <a:rPr lang="en-CA" dirty="0" smtClean="0"/>
              <a:t>) and a text on monastic discipline (</a:t>
            </a:r>
            <a:r>
              <a:rPr lang="en-CA" i="1" dirty="0" err="1" smtClean="0"/>
              <a:t>Vinaya</a:t>
            </a:r>
            <a:r>
              <a:rPr lang="en-CA" dirty="0" smtClean="0"/>
              <a:t>) were written down. </a:t>
            </a:r>
          </a:p>
          <a:p>
            <a:pPr eaLnBrk="1" hangingPunct="1"/>
            <a:r>
              <a:rPr lang="en-CA" dirty="0" smtClean="0"/>
              <a:t>259 - 232 BCE Reign of King Asoka (273 - 232), who converted to Buddhism, sent out missionaries to other lands, and actively promoted Buddhism within his own territory. Buddhism thus began to grow from a small group to state and local religion.</a:t>
            </a:r>
          </a:p>
          <a:p>
            <a:pPr eaLnBrk="1" hangingPunct="1"/>
            <a:r>
              <a:rPr lang="en-CA" dirty="0" smtClean="0"/>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1143000" y="685800"/>
            <a:ext cx="4572000" cy="3429000"/>
          </a:xfrm>
          <a:ln/>
        </p:spPr>
      </p:sp>
      <p:sp>
        <p:nvSpPr>
          <p:cNvPr id="28675" name="Notes Placeholder 2"/>
          <p:cNvSpPr>
            <a:spLocks noGrp="1"/>
          </p:cNvSpPr>
          <p:nvPr>
            <p:ph type="body" idx="1"/>
          </p:nvPr>
        </p:nvSpPr>
        <p:spPr>
          <a:noFill/>
          <a:ln/>
        </p:spPr>
        <p:txBody>
          <a:bodyPr/>
          <a:lstStyle/>
          <a:p>
            <a:pPr eaLnBrk="1" hangingPunct="1"/>
            <a:r>
              <a:rPr lang="en-US" dirty="0" smtClean="0"/>
              <a:t>During the reign of Asoka, Buddhism became a major state religion, and was regarded as a way of life for all to follow.</a:t>
            </a:r>
          </a:p>
          <a:p>
            <a:pPr eaLnBrk="1" hangingPunct="1"/>
            <a:endParaRPr lang="en-US" dirty="0" smtClean="0"/>
          </a:p>
          <a:p>
            <a:pPr eaLnBrk="1" hangingPunct="1"/>
            <a:r>
              <a:rPr lang="en-US" dirty="0" smtClean="0"/>
              <a:t>Buddhism was introduced to Sri Lanka in the third century B.C. from India, where it had been established by </a:t>
            </a:r>
            <a:r>
              <a:rPr lang="en-US" dirty="0" err="1" smtClean="0"/>
              <a:t>Siddartha</a:t>
            </a:r>
            <a:r>
              <a:rPr lang="en-US" dirty="0" smtClean="0"/>
              <a:t> Gautama three centuries earlier. The powerful Indian monarch, Asoka, nurtured the new comprehensive </a:t>
            </a:r>
            <a:r>
              <a:rPr lang="en-US" dirty="0" err="1" smtClean="0"/>
              <a:t>religio</a:t>
            </a:r>
            <a:r>
              <a:rPr lang="en-US" dirty="0" smtClean="0"/>
              <a:t>-philosophical system in the third century B.C. Asoka's conversion to Buddhism marks one of the turning points in religious history because at that time, Buddhism was elevated from a minor sect to an official religion enjoying all the advantages of royal patronage. Asoka's empire, which extended over most of India, supported one of the most vigorous missionary enterprises in history. </a:t>
            </a:r>
          </a:p>
          <a:p>
            <a:pPr eaLnBrk="1" hangingPunct="1"/>
            <a:endParaRPr lang="en-US" dirty="0" smtClean="0"/>
          </a:p>
          <a:p>
            <a:pPr eaLnBrk="1" hangingPunct="1"/>
            <a:endParaRPr lang="en-US" dirty="0" smtClean="0"/>
          </a:p>
          <a:p>
            <a:pPr eaLnBrk="1" hangingPunct="1"/>
            <a:r>
              <a:rPr lang="en-US" dirty="0" smtClean="0"/>
              <a:t>Modern day Tibet:  </a:t>
            </a:r>
            <a:r>
              <a:rPr lang="en-US" dirty="0" smtClean="0">
                <a:hlinkClick r:id="rId3" action="ppaction://hlinkfile" tooltip="Religion"/>
              </a:rPr>
              <a:t>Religion</a:t>
            </a:r>
            <a:r>
              <a:rPr lang="en-US" dirty="0" smtClean="0"/>
              <a:t> is extremely important to the Tibetans and has a strong influence over all aspects of lives. </a:t>
            </a:r>
            <a:r>
              <a:rPr lang="en-US" dirty="0" err="1" smtClean="0"/>
              <a:t>Bön</a:t>
            </a:r>
            <a:r>
              <a:rPr lang="en-US" dirty="0" smtClean="0"/>
              <a:t> is the ancient religion of Tibet, but has been almost eclipsed by </a:t>
            </a:r>
            <a:r>
              <a:rPr lang="en-US" dirty="0" smtClean="0">
                <a:hlinkClick r:id="rId4" action="ppaction://hlinkfile" tooltip="Tibetan Buddhism"/>
              </a:rPr>
              <a:t>Tibetan Buddhism</a:t>
            </a:r>
            <a:r>
              <a:rPr lang="en-US" dirty="0" smtClean="0"/>
              <a:t>, a distinctive form of </a:t>
            </a:r>
            <a:r>
              <a:rPr lang="en-US" dirty="0" smtClean="0">
                <a:hlinkClick r:id="rId5" action="ppaction://hlinkfile" tooltip="Mahayana"/>
              </a:rPr>
              <a:t>Mahayana</a:t>
            </a:r>
            <a:r>
              <a:rPr lang="en-US" dirty="0" smtClean="0"/>
              <a:t> and </a:t>
            </a:r>
            <a:r>
              <a:rPr lang="en-US" dirty="0" smtClean="0">
                <a:hlinkClick r:id="rId6" action="ppaction://hlinkfile" tooltip="Vajrayana"/>
              </a:rPr>
              <a:t>Vajrayana</a:t>
            </a:r>
            <a:r>
              <a:rPr lang="en-US" dirty="0" smtClean="0"/>
              <a:t>, which was introduced into Tibet from the Sanskrit Buddhist tradition of northern India.</a:t>
            </a:r>
            <a:r>
              <a:rPr lang="en-US" baseline="30000" dirty="0" smtClean="0">
                <a:hlinkClick r:id="rId7" action="ppaction://hlinkfile"/>
              </a:rPr>
              <a:t>[56]</a:t>
            </a:r>
            <a:r>
              <a:rPr lang="en-US" dirty="0" smtClean="0"/>
              <a:t> Tibetan Buddhism is practiced not only in Tibet but also in </a:t>
            </a:r>
            <a:r>
              <a:rPr lang="en-US" dirty="0" smtClean="0">
                <a:hlinkClick r:id="rId8" action="ppaction://hlinkfile" tooltip="Mongolia"/>
              </a:rPr>
              <a:t>Mongolia</a:t>
            </a:r>
            <a:r>
              <a:rPr lang="en-US" dirty="0" smtClean="0"/>
              <a:t>, parts of northern India. Is not a full theocracy because of the lack of a divine being in their religion, however the word of the religion is the most important in the in daily life in the society.  </a:t>
            </a:r>
          </a:p>
          <a:p>
            <a:pPr eaLnBrk="1" hangingPunct="1"/>
            <a:endParaRPr lang="en-US" dirty="0" smtClean="0"/>
          </a:p>
          <a:p>
            <a:pPr eaLnBrk="1" hangingPunct="1"/>
            <a:r>
              <a:rPr lang="en-US" dirty="0" smtClean="0"/>
              <a:t>Modern Buddhist on Global Economy</a:t>
            </a:r>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The Buddhist notion of impermanence can also be distorted unless we are clear about the fundamental differences between life processes and the global economic system. The Buddha’s teachings are about change and impermanence in the natural world. We are taught to accept the ever-changing flow of life in the biosphere, the cycles of life and death, the impermanence of all beings. The changes precipitated by globalization, however, are based on a denial of the impermanence in nature observed by the Buddha. Megaprojects such as nuclear </a:t>
            </a:r>
            <a:r>
              <a:rPr lang="en-US" dirty="0" err="1" smtClean="0"/>
              <a:t>powerplants</a:t>
            </a:r>
            <a:r>
              <a:rPr lang="en-US" dirty="0" smtClean="0"/>
              <a:t>, dams and superhighways are not a part of the flow of life that the Buddha taught us to accept, nor is the manipulation of genetic material through biotechnology. Instead, these are manifestations of a world view which seeks to dominate nature, and which pretends that life can be held static, split into fragments and manipulated to satisfy the needs of a technologically-dependent consumer culture. </a:t>
            </a:r>
          </a:p>
          <a:p>
            <a:pPr eaLnBrk="1" hangingPunct="1"/>
            <a:endParaRPr lang="en-US" dirty="0" smtClean="0"/>
          </a:p>
        </p:txBody>
      </p:sp>
      <p:sp>
        <p:nvSpPr>
          <p:cNvPr id="28676" name="Slide Number Placeholder 3"/>
          <p:cNvSpPr>
            <a:spLocks noGrp="1"/>
          </p:cNvSpPr>
          <p:nvPr>
            <p:ph type="sldNum" sz="quarter" idx="5"/>
          </p:nvPr>
        </p:nvSpPr>
        <p:spPr>
          <a:noFill/>
        </p:spPr>
        <p:txBody>
          <a:bodyPr/>
          <a:lstStyle/>
          <a:p>
            <a:fld id="{B784959D-3FDF-47F1-89EA-0241CA104C4B}" type="slidenum">
              <a:rPr lang="en-CA" smtClean="0"/>
              <a:pPr/>
              <a:t>12</a:t>
            </a:fld>
            <a:endParaRPr lang="en-CA"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normAutofit lnSpcReduction="10000"/>
          </a:bodyPr>
          <a:lstStyle/>
          <a:p>
            <a:pPr eaLnBrk="1" hangingPunct="1">
              <a:defRPr/>
            </a:pPr>
            <a:r>
              <a:rPr lang="en-US" dirty="0" smtClean="0"/>
              <a:t>There is very little, if any at all, in Buddhism that identifies it with a particular sex. The Buddha himself was historically a man, but the essence of Buddhism does not involve any extolling of the personality of the Buddha. What the Buddha discovered was a universal law which existed independently of all the Buddha's, that others, male or female, can discover by following the directions of the Buddha.  </a:t>
            </a:r>
          </a:p>
          <a:p>
            <a:pPr eaLnBrk="1" hangingPunct="1">
              <a:defRPr/>
            </a:pPr>
            <a:endParaRPr lang="en-US" dirty="0" smtClean="0"/>
          </a:p>
          <a:p>
            <a:pPr eaLnBrk="1" hangingPunct="1">
              <a:defRPr/>
            </a:pPr>
            <a:r>
              <a:rPr lang="en-US" dirty="0" smtClean="0"/>
              <a:t>that even though the male-female identity is set at birth, this is only true of a particular birth. The Buddhists doctrine of rebirth asserts that gender can change over successive transmigrations. Thus in the samsaric sense (The eternal cycle of birth, suffering, death, and rebirth) there is no male or female, but only a single karmic stream. This is hardly surprising given that the </a:t>
            </a:r>
            <a:r>
              <a:rPr lang="en-US" dirty="0" err="1" smtClean="0"/>
              <a:t>anattâ</a:t>
            </a:r>
            <a:r>
              <a:rPr lang="en-US" dirty="0" smtClean="0"/>
              <a:t> (In Indian philosophy, the concept of a self is called </a:t>
            </a:r>
            <a:r>
              <a:rPr lang="en-US" dirty="0" err="1" smtClean="0"/>
              <a:t>ātman</a:t>
            </a:r>
            <a:r>
              <a:rPr lang="en-US" dirty="0" smtClean="0"/>
              <a:t> or </a:t>
            </a:r>
            <a:r>
              <a:rPr lang="en-US" dirty="0" err="1" smtClean="0"/>
              <a:t>anatta</a:t>
            </a:r>
            <a:r>
              <a:rPr lang="en-US" dirty="0" smtClean="0"/>
              <a:t>)  doctrine ensures that there is not even a persisting personal identity over the samsaric stream. This is another reason why the Dhamma (truth taught by Buddha) for the most part ignores the sexual identity of persons.</a:t>
            </a:r>
          </a:p>
          <a:p>
            <a:pPr eaLnBrk="1" hangingPunct="1">
              <a:defRPr/>
            </a:pPr>
            <a:endParaRPr lang="en-US" dirty="0" smtClean="0"/>
          </a:p>
          <a:p>
            <a:pPr eaLnBrk="1" hangingPunct="1">
              <a:defRPr/>
            </a:pPr>
            <a:r>
              <a:rPr lang="en-US" dirty="0" smtClean="0"/>
              <a:t>Thus Buddhism does not take such things as marriage (where the position of women is important) as a religious "sacrament".. as it is, for instance, in Christianity or Hinduism. The Buddhist position was that these matters have to be regulated by society thorough some kind of social, political or legal process</a:t>
            </a:r>
          </a:p>
          <a:p>
            <a:pPr eaLnBrk="1" hangingPunct="1">
              <a:defRPr/>
            </a:pPr>
            <a:endParaRPr lang="en-US" dirty="0" smtClean="0"/>
          </a:p>
          <a:p>
            <a:pPr eaLnBrk="1" hangingPunct="1">
              <a:defRPr/>
            </a:pPr>
            <a:r>
              <a:rPr lang="en-US" dirty="0" smtClean="0"/>
              <a:t>the Buddha's path could be practiced by anyone, male or female. However, women were not always accepted into the higher roles of the Buddhist religion. </a:t>
            </a:r>
            <a:endParaRPr lang="en-US" dirty="0"/>
          </a:p>
        </p:txBody>
      </p:sp>
      <p:sp>
        <p:nvSpPr>
          <p:cNvPr id="29700" name="Slide Number Placeholder 3"/>
          <p:cNvSpPr>
            <a:spLocks noGrp="1"/>
          </p:cNvSpPr>
          <p:nvPr>
            <p:ph type="sldNum" sz="quarter" idx="5"/>
          </p:nvPr>
        </p:nvSpPr>
        <p:spPr>
          <a:noFill/>
        </p:spPr>
        <p:txBody>
          <a:bodyPr/>
          <a:lstStyle/>
          <a:p>
            <a:fld id="{F45870A3-538E-4C01-B813-599E98F81A9D}" type="slidenum">
              <a:rPr lang="en-CA" smtClean="0"/>
              <a:pPr/>
              <a:t>13</a:t>
            </a:fld>
            <a:endParaRPr lang="en-CA"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normAutofit lnSpcReduction="10000"/>
          </a:bodyPr>
          <a:lstStyle/>
          <a:p>
            <a:pPr>
              <a:defRPr/>
            </a:pPr>
            <a:r>
              <a:rPr lang="en-US" dirty="0" smtClean="0"/>
              <a:t>One of the </a:t>
            </a:r>
            <a:r>
              <a:rPr lang="en-US" dirty="0" smtClean="0"/>
              <a:t>amazing </a:t>
            </a:r>
            <a:r>
              <a:rPr lang="en-US" dirty="0" smtClean="0"/>
              <a:t>things about Buddhism </a:t>
            </a:r>
            <a:r>
              <a:rPr lang="en-US" dirty="0" smtClean="0"/>
              <a:t>is </a:t>
            </a:r>
            <a:r>
              <a:rPr lang="en-US" dirty="0" smtClean="0"/>
              <a:t>that questioning is always encouraged. </a:t>
            </a:r>
            <a:r>
              <a:rPr lang="en-US" dirty="0" smtClean="0"/>
              <a:t>You do not need to believe. In one of the tales from the ancient texts the Buddha gave a teaching to his chief monk, Venerable </a:t>
            </a:r>
            <a:r>
              <a:rPr lang="en-US" dirty="0" err="1" smtClean="0"/>
              <a:t>Sariputta</a:t>
            </a:r>
            <a:r>
              <a:rPr lang="en-US" dirty="0" smtClean="0"/>
              <a:t>. After giving the teaching, the Buddha asked his chief monk, "</a:t>
            </a:r>
            <a:r>
              <a:rPr lang="en-US" dirty="0" err="1" smtClean="0"/>
              <a:t>Sariputta</a:t>
            </a:r>
            <a:r>
              <a:rPr lang="en-US" dirty="0" smtClean="0"/>
              <a:t>, do you believe what I just taught?" </a:t>
            </a:r>
            <a:r>
              <a:rPr lang="en-US" dirty="0" err="1" smtClean="0"/>
              <a:t>Sariputta</a:t>
            </a:r>
            <a:r>
              <a:rPr lang="en-US" dirty="0" smtClean="0"/>
              <a:t>, without any hesitation, said "No I don't believe it, because I haven't experienced it yet". The Buddha said, "Well done! Well done! Well done!" That is the attitude to encourage in all disciples, either of religion or science. Not to believe, but to keep an open mind until they've had the true experience. This attitude goes against dogmatism, it runs counter to fundamentalism, which one doesn't only see in religion, but which one also sees in science.</a:t>
            </a:r>
            <a:br>
              <a:rPr lang="en-US" dirty="0" smtClean="0"/>
            </a:br>
            <a:r>
              <a:rPr lang="en-US" dirty="0" smtClean="0"/>
              <a:t>When a Buddhist looks through a telescope, they are not scared by what they might find. They are not scared of science. Science is an essential part of Buddhism. If science can disprove rebirth, then Buddhists should give up the idea of rebirth. If science disproves non-self, and shows there is a self, then all Buddhists should abandon non-self. If science proves there is no such thing as </a:t>
            </a:r>
            <a:r>
              <a:rPr lang="en-US" dirty="0" err="1" smtClean="0"/>
              <a:t>kamma</a:t>
            </a:r>
            <a:r>
              <a:rPr lang="en-US" dirty="0" smtClean="0"/>
              <a:t>, but instead there is a big God up in the sky, then all Buddhists should believe in God. That is, if it's provable science.</a:t>
            </a:r>
          </a:p>
          <a:p>
            <a:pPr>
              <a:defRPr/>
            </a:pPr>
            <a:endParaRPr lang="en-US" dirty="0" smtClean="0"/>
          </a:p>
          <a:p>
            <a:pPr>
              <a:defRPr/>
            </a:pPr>
            <a:r>
              <a:rPr lang="en-US" dirty="0" smtClean="0"/>
              <a:t>Buddhists work on a sand </a:t>
            </a:r>
            <a:r>
              <a:rPr lang="en-US" dirty="0" err="1" smtClean="0"/>
              <a:t>mandala</a:t>
            </a:r>
            <a:r>
              <a:rPr lang="en-US" dirty="0" smtClean="0"/>
              <a:t>, example of art.  </a:t>
            </a:r>
            <a:r>
              <a:rPr lang="en-US" dirty="0" smtClean="0"/>
              <a:t>It is used in Tibetan Buddhism to help believers get towards Nirvana. </a:t>
            </a:r>
          </a:p>
          <a:p>
            <a:pPr>
              <a:defRPr/>
            </a:pPr>
            <a:endParaRPr lang="en-US" dirty="0" smtClean="0"/>
          </a:p>
          <a:p>
            <a:pPr>
              <a:defRPr/>
            </a:pPr>
            <a:endParaRPr lang="en-US" dirty="0" smtClean="0"/>
          </a:p>
          <a:p>
            <a:r>
              <a:rPr lang="en-US" dirty="0" smtClean="0"/>
              <a:t>In the development of science on the technological level, it will be necessary to change some of the basic assumptions it is based on, by encouraging the development of constructive </a:t>
            </a:r>
            <a:r>
              <a:rPr lang="en-US" sz="1200" b="1" kern="1200" dirty="0" smtClean="0">
                <a:solidFill>
                  <a:schemeClr val="tx1"/>
                </a:solidFill>
                <a:latin typeface="Arial" charset="0"/>
                <a:ea typeface="+mn-ea"/>
                <a:cs typeface="+mn-cs"/>
              </a:rPr>
              <a:t>technology</a:t>
            </a:r>
            <a:r>
              <a:rPr lang="en-US" dirty="0" smtClean="0"/>
              <a:t>, which is free of harmful effects.</a:t>
            </a:r>
          </a:p>
          <a:p>
            <a:r>
              <a:rPr lang="en-US" dirty="0" smtClean="0"/>
              <a:t>Technology</a:t>
            </a:r>
            <a:r>
              <a:rPr lang="en-US" baseline="0" dirty="0" smtClean="0"/>
              <a:t>  is acceptable as long as it fits within the following restrictions  </a:t>
            </a:r>
            <a:endParaRPr lang="en-US" dirty="0" smtClean="0"/>
          </a:p>
          <a:p>
            <a:r>
              <a:rPr lang="en-US" dirty="0" smtClean="0"/>
              <a:t>1. </a:t>
            </a:r>
            <a:r>
              <a:rPr lang="en-US" sz="1200" b="1" kern="1200" dirty="0" smtClean="0">
                <a:solidFill>
                  <a:schemeClr val="tx1"/>
                </a:solidFill>
                <a:latin typeface="Arial" charset="0"/>
                <a:ea typeface="+mn-ea"/>
                <a:cs typeface="+mn-cs"/>
              </a:rPr>
              <a:t>Technology</a:t>
            </a:r>
            <a:r>
              <a:rPr lang="en-US" dirty="0" smtClean="0"/>
              <a:t> which is moderate.</a:t>
            </a:r>
          </a:p>
          <a:p>
            <a:r>
              <a:rPr lang="en-US" dirty="0" smtClean="0"/>
              <a:t>2. </a:t>
            </a:r>
            <a:r>
              <a:rPr lang="en-US" sz="1200" b="1" kern="1200" dirty="0" smtClean="0">
                <a:solidFill>
                  <a:schemeClr val="tx1"/>
                </a:solidFill>
                <a:latin typeface="Arial" charset="0"/>
                <a:ea typeface="+mn-ea"/>
                <a:cs typeface="+mn-cs"/>
              </a:rPr>
              <a:t>Technology</a:t>
            </a:r>
            <a:r>
              <a:rPr lang="en-US" dirty="0" smtClean="0"/>
              <a:t> which is used for creating benefit.</a:t>
            </a:r>
          </a:p>
          <a:p>
            <a:r>
              <a:rPr lang="en-US" dirty="0" smtClean="0"/>
              <a:t>3. </a:t>
            </a:r>
            <a:r>
              <a:rPr lang="en-US" sz="1200" b="1" kern="1200" dirty="0" smtClean="0">
                <a:solidFill>
                  <a:schemeClr val="tx1"/>
                </a:solidFill>
                <a:latin typeface="Arial" charset="0"/>
                <a:ea typeface="+mn-ea"/>
                <a:cs typeface="+mn-cs"/>
              </a:rPr>
              <a:t>Technology</a:t>
            </a:r>
            <a:r>
              <a:rPr lang="en-US" dirty="0" smtClean="0"/>
              <a:t> which serves to develop understanding and improve the human being. </a:t>
            </a:r>
          </a:p>
          <a:p>
            <a:pPr>
              <a:defRPr/>
            </a:pPr>
            <a:r>
              <a:rPr lang="en-US" dirty="0" smtClean="0"/>
              <a:t/>
            </a:r>
            <a:br>
              <a:rPr lang="en-US" dirty="0" smtClean="0"/>
            </a:br>
            <a:endParaRPr lang="en-US" dirty="0"/>
          </a:p>
        </p:txBody>
      </p:sp>
      <p:sp>
        <p:nvSpPr>
          <p:cNvPr id="30724" name="Slide Number Placeholder 3"/>
          <p:cNvSpPr>
            <a:spLocks noGrp="1"/>
          </p:cNvSpPr>
          <p:nvPr>
            <p:ph type="sldNum" sz="quarter" idx="5"/>
          </p:nvPr>
        </p:nvSpPr>
        <p:spPr>
          <a:noFill/>
        </p:spPr>
        <p:txBody>
          <a:bodyPr/>
          <a:lstStyle/>
          <a:p>
            <a:fld id="{47B26BEB-32C5-43C8-AA82-D3CF549CCCAC}" type="slidenum">
              <a:rPr lang="en-CA" smtClean="0"/>
              <a:pPr/>
              <a:t>14</a:t>
            </a:fld>
            <a:endParaRPr lang="en-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normAutofit fontScale="92500" lnSpcReduction="10000"/>
          </a:bodyPr>
          <a:lstStyle/>
          <a:p>
            <a:pPr eaLnBrk="1" hangingPunct="1">
              <a:defRPr/>
            </a:pPr>
            <a:r>
              <a:rPr lang="en-US" dirty="0" smtClean="0"/>
              <a:t>Gautama did not claim any divine status for himself, nor did he assert that he was inspired by a god or gods. In fact, Buddhists do not believe in a Creator God. </a:t>
            </a:r>
            <a:r>
              <a:rPr lang="en-US" dirty="0" smtClean="0"/>
              <a:t>He claimed to be not a personal </a:t>
            </a:r>
            <a:r>
              <a:rPr lang="en-US" dirty="0" smtClean="0"/>
              <a:t>savior, </a:t>
            </a:r>
            <a:r>
              <a:rPr lang="en-US" dirty="0" smtClean="0"/>
              <a:t>but a teacher or a guide those who choose to listen. </a:t>
            </a:r>
            <a:r>
              <a:rPr lang="en-US" dirty="0" smtClean="0"/>
              <a:t>A Buddha is any human being who has fully awakened to the true nature of existence, whose insight has totally transformed him or her beyond birth, death, and subsequent rebirth, and who is enabled to help others achieve the same enlightenment</a:t>
            </a:r>
          </a:p>
          <a:p>
            <a:pPr eaLnBrk="1" hangingPunct="1">
              <a:defRPr/>
            </a:pPr>
            <a:endParaRPr lang="en-US" dirty="0" smtClean="0"/>
          </a:p>
          <a:p>
            <a:pPr eaLnBrk="1" hangingPunct="1">
              <a:defRPr/>
            </a:pPr>
            <a:r>
              <a:rPr lang="en-US" dirty="0" smtClean="0"/>
              <a:t>It is usually taught that Buddhism is a religion that has no place for God; that the Buddha, if he did not actually reject the existence of God, discouraged theological speculation to such an extent that it amounted to virtually the same thing. Most Buddhist teachers preach this, and some take it even further, specifically denying the existence of God and rejecting any mention of a divine being</a:t>
            </a:r>
          </a:p>
          <a:p>
            <a:pPr eaLnBrk="1" hangingPunct="1">
              <a:defRPr/>
            </a:pPr>
            <a:endParaRPr lang="en-US" dirty="0" smtClean="0"/>
          </a:p>
          <a:p>
            <a:pPr eaLnBrk="1" hangingPunct="1">
              <a:defRPr/>
            </a:pPr>
            <a:r>
              <a:rPr lang="en-US" dirty="0" smtClean="0"/>
              <a:t>Buddhist education in the Dhamma schools are concerned above all with the transformation of character. Since a person's character is molded by values, and values are conveyed by inspiring ideals, the first task to be faced by Buddhist educators is to determine the ideals of their educational system. It is wisdom that the Buddha held up as the direct instrument of final liberation, as the key for opening the doors to the Deathless, and also as the infallible guide to success in meeting life's mundane challenges. Thus wisdom is the crown and pinnacle of the entire system of Buddhist education, and all the preliminary steps in a Buddhist educational system are be geared toward the flowering of this supreme virtue. </a:t>
            </a:r>
            <a:r>
              <a:rPr lang="en-US" dirty="0" smtClean="0"/>
              <a:t>It is with this step that education reaches completion, that it becomes illumination in the truest and deepest sense, as exclaimed by the Buddha on the night of his </a:t>
            </a:r>
            <a:r>
              <a:rPr lang="en-US" dirty="0" smtClean="0"/>
              <a:t>Awakening</a:t>
            </a:r>
          </a:p>
          <a:p>
            <a:pPr eaLnBrk="1" hangingPunct="1">
              <a:defRPr/>
            </a:pPr>
            <a:endParaRPr lang="en-US" dirty="0" smtClean="0"/>
          </a:p>
          <a:p>
            <a:pPr eaLnBrk="1" hangingPunct="1">
              <a:defRPr/>
            </a:pPr>
            <a:r>
              <a:rPr lang="en-US" dirty="0" err="1" smtClean="0"/>
              <a:t>Mahayna</a:t>
            </a:r>
            <a:endParaRPr lang="en-US" dirty="0" smtClean="0"/>
          </a:p>
          <a:p>
            <a:pPr eaLnBrk="1" hangingPunct="1">
              <a:defRPr/>
            </a:pPr>
            <a:r>
              <a:rPr lang="en-US" dirty="0" smtClean="0"/>
              <a:t>Believe Buddha can respond to appeals from people today. They</a:t>
            </a:r>
            <a:r>
              <a:rPr lang="en-US" baseline="0" dirty="0" smtClean="0"/>
              <a:t> see him as one of many </a:t>
            </a:r>
            <a:r>
              <a:rPr lang="en-US" baseline="0" dirty="0" err="1" smtClean="0"/>
              <a:t>Buddhas</a:t>
            </a:r>
            <a:r>
              <a:rPr lang="en-US" baseline="0" dirty="0" smtClean="0"/>
              <a:t> of the past, present, and future. Believe on Bodhisattvas (people who are on the brink of enlightenment but who have chosen to stay in the world for the sake of helping others towards the same state). Use other texts in addition to the </a:t>
            </a:r>
            <a:r>
              <a:rPr lang="en-US" baseline="0" dirty="0" err="1" smtClean="0"/>
              <a:t>Tipitaka</a:t>
            </a:r>
            <a:r>
              <a:rPr lang="en-US" baseline="0" dirty="0" smtClean="0"/>
              <a:t>, being a monk is not essential towards achieving Nirvana </a:t>
            </a:r>
          </a:p>
          <a:p>
            <a:pPr eaLnBrk="1" hangingPunct="1">
              <a:defRPr/>
            </a:pPr>
            <a:endParaRPr lang="en-US" baseline="0" dirty="0" smtClean="0"/>
          </a:p>
          <a:p>
            <a:pPr eaLnBrk="1" hangingPunct="1">
              <a:defRPr/>
            </a:pPr>
            <a:r>
              <a:rPr lang="en-US" baseline="0" dirty="0" smtClean="0"/>
              <a:t>Theravada</a:t>
            </a:r>
          </a:p>
          <a:p>
            <a:pPr eaLnBrk="1" hangingPunct="1">
              <a:defRPr/>
            </a:pPr>
            <a:r>
              <a:rPr lang="en-US" baseline="0" dirty="0" smtClean="0"/>
              <a:t>“Teaching of the Elders. Follow Buddha’s original teachings more closely than other sects of Buddhism. See Buddha as a perfect model of a person, but know that Buddha was not a divine god. Believe that when Buddha died he ceased to exist and therefore can not be of any practical use to people today. Therefore, they do not pray to the Buddha. They believe that people must find their own ways to interpret the words of the </a:t>
            </a:r>
            <a:r>
              <a:rPr lang="en-US" baseline="0" dirty="0" err="1" smtClean="0"/>
              <a:t>Tipitaka</a:t>
            </a:r>
            <a:r>
              <a:rPr lang="en-US" baseline="0" dirty="0" smtClean="0"/>
              <a:t>. Believe that people that are not monks will be less successful in attaining enlightenment.</a:t>
            </a:r>
          </a:p>
          <a:p>
            <a:pPr eaLnBrk="1" hangingPunct="1">
              <a:defRPr/>
            </a:pPr>
            <a:endParaRPr lang="en-US" baseline="0" dirty="0" smtClean="0"/>
          </a:p>
          <a:p>
            <a:pPr eaLnBrk="1" hangingPunct="1">
              <a:defRPr/>
            </a:pPr>
            <a:r>
              <a:rPr lang="en-US" baseline="0" dirty="0" smtClean="0"/>
              <a:t>Vajrayana</a:t>
            </a:r>
          </a:p>
          <a:p>
            <a:pPr eaLnBrk="1" hangingPunct="1">
              <a:defRPr/>
            </a:pPr>
            <a:r>
              <a:rPr lang="en-US" baseline="0" dirty="0" smtClean="0"/>
              <a:t>These Buddha's chant mantras and use Mandalas in meditation to help them get towards Nirvana. More commonly referenced as Tibetan Buddhism because it used to flourish in Tibet. Its leaders had political power as well as religious influence. Then in 1950, Tibet was overthrown by China, (communist country) that did not allow religion. The leader of this type of Buddhism, the Dalia Lama, is still forced to reside in India because he was exiled from Tibet.  </a:t>
            </a:r>
            <a:endParaRPr lang="en-US" dirty="0"/>
          </a:p>
        </p:txBody>
      </p:sp>
      <p:sp>
        <p:nvSpPr>
          <p:cNvPr id="20484" name="Slide Number Placeholder 3"/>
          <p:cNvSpPr>
            <a:spLocks noGrp="1"/>
          </p:cNvSpPr>
          <p:nvPr>
            <p:ph type="sldNum" sz="quarter" idx="5"/>
          </p:nvPr>
        </p:nvSpPr>
        <p:spPr>
          <a:noFill/>
        </p:spPr>
        <p:txBody>
          <a:bodyPr/>
          <a:lstStyle/>
          <a:p>
            <a:fld id="{4983A7B2-E8DB-44FE-85B9-CAF99910C0B3}" type="slidenum">
              <a:rPr lang="en-CA" smtClean="0"/>
              <a:pPr/>
              <a:t>3</a:t>
            </a:fld>
            <a:endParaRPr lang="en-C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B17B970C-00A7-40ED-B481-81211E3A44FC}" type="slidenum">
              <a:rPr lang="en-CA" smtClean="0"/>
              <a:pPr/>
              <a:t>4</a:t>
            </a:fld>
            <a:endParaRPr lang="en-CA" smtClean="0"/>
          </a:p>
        </p:txBody>
      </p:sp>
      <p:sp>
        <p:nvSpPr>
          <p:cNvPr id="21507" name="Rectangle 2"/>
          <p:cNvSpPr>
            <a:spLocks noGrp="1" noRot="1" noChangeAspect="1" noChangeArrowheads="1" noTextEdit="1"/>
          </p:cNvSpPr>
          <p:nvPr>
            <p:ph type="sldImg"/>
          </p:nvPr>
        </p:nvSpPr>
        <p:spPr>
          <a:xfrm>
            <a:off x="1143000" y="685800"/>
            <a:ext cx="4572000" cy="3429000"/>
          </a:xfrm>
          <a:ln/>
        </p:spPr>
      </p:sp>
      <p:sp>
        <p:nvSpPr>
          <p:cNvPr id="21508" name="Rectangle 3"/>
          <p:cNvSpPr>
            <a:spLocks noGrp="1" noChangeArrowheads="1"/>
          </p:cNvSpPr>
          <p:nvPr>
            <p:ph type="body" idx="1"/>
          </p:nvPr>
        </p:nvSpPr>
        <p:spPr>
          <a:noFill/>
          <a:ln/>
        </p:spPr>
        <p:txBody>
          <a:bodyPr/>
          <a:lstStyle/>
          <a:p>
            <a:pPr eaLnBrk="1" hangingPunct="1">
              <a:lnSpc>
                <a:spcPct val="80000"/>
              </a:lnSpc>
            </a:pPr>
            <a:r>
              <a:rPr lang="en-CA" sz="900" dirty="0" smtClean="0"/>
              <a:t>The Four Noble Truths were revealed by Siddhartha Buddha in his first sermon after his enlightenment, becoming the fundamental Buddhist teaching: </a:t>
            </a:r>
          </a:p>
          <a:p>
            <a:pPr eaLnBrk="1" hangingPunct="1">
              <a:lnSpc>
                <a:spcPct val="80000"/>
              </a:lnSpc>
            </a:pPr>
            <a:r>
              <a:rPr lang="en-CA" sz="900" dirty="0" smtClean="0"/>
              <a:t>existence is suffering, </a:t>
            </a:r>
          </a:p>
          <a:p>
            <a:pPr eaLnBrk="1" hangingPunct="1">
              <a:lnSpc>
                <a:spcPct val="80000"/>
              </a:lnSpc>
            </a:pPr>
            <a:r>
              <a:rPr lang="en-CA" sz="900" dirty="0" smtClean="0"/>
              <a:t>the cause of suffering is within the self, </a:t>
            </a:r>
          </a:p>
          <a:p>
            <a:pPr eaLnBrk="1" hangingPunct="1">
              <a:lnSpc>
                <a:spcPct val="80000"/>
              </a:lnSpc>
            </a:pPr>
            <a:r>
              <a:rPr lang="en-CA" sz="900" dirty="0" smtClean="0"/>
              <a:t>an end to suffering is possible, </a:t>
            </a:r>
          </a:p>
          <a:p>
            <a:pPr eaLnBrk="1" hangingPunct="1">
              <a:lnSpc>
                <a:spcPct val="80000"/>
              </a:lnSpc>
            </a:pPr>
            <a:r>
              <a:rPr lang="en-CA" sz="900" dirty="0" smtClean="0"/>
              <a:t>following the Eightfold Path ends suffering and leads to Nirvana</a:t>
            </a:r>
          </a:p>
          <a:p>
            <a:pPr eaLnBrk="1" hangingPunct="1">
              <a:lnSpc>
                <a:spcPct val="80000"/>
              </a:lnSpc>
            </a:pPr>
            <a:endParaRPr lang="en-US" sz="900" dirty="0" smtClean="0"/>
          </a:p>
          <a:p>
            <a:pPr eaLnBrk="1" hangingPunct="1">
              <a:lnSpc>
                <a:spcPct val="80000"/>
              </a:lnSpc>
            </a:pPr>
            <a:r>
              <a:rPr lang="en-CA" sz="900" i="1" dirty="0" smtClean="0"/>
              <a:t>1. </a:t>
            </a:r>
            <a:r>
              <a:rPr lang="en-CA" sz="900" b="1" i="1" dirty="0" smtClean="0"/>
              <a:t>Right view </a:t>
            </a:r>
            <a:r>
              <a:rPr lang="en-CA" sz="900" i="1" dirty="0" smtClean="0"/>
              <a:t>is the true understanding of the four noble truths.</a:t>
            </a:r>
            <a:r>
              <a:rPr lang="en-CA" sz="900" dirty="0" smtClean="0"/>
              <a:t> </a:t>
            </a:r>
            <a:endParaRPr lang="en-CA" sz="900" i="1" dirty="0" smtClean="0"/>
          </a:p>
          <a:p>
            <a:pPr eaLnBrk="1" hangingPunct="1">
              <a:lnSpc>
                <a:spcPct val="80000"/>
              </a:lnSpc>
            </a:pPr>
            <a:r>
              <a:rPr lang="en-CA" sz="900" i="1" dirty="0" smtClean="0"/>
              <a:t>2. </a:t>
            </a:r>
            <a:r>
              <a:rPr lang="en-CA" sz="900" b="1" i="1" dirty="0" smtClean="0"/>
              <a:t>Right aspiration</a:t>
            </a:r>
            <a:r>
              <a:rPr lang="en-CA" sz="900" i="1" dirty="0" smtClean="0"/>
              <a:t> is the true desire to free oneself from attachment, ignorance, and hatefulness.</a:t>
            </a:r>
            <a:endParaRPr lang="en-CA" sz="900" dirty="0" smtClean="0"/>
          </a:p>
          <a:p>
            <a:pPr eaLnBrk="1" hangingPunct="1">
              <a:lnSpc>
                <a:spcPct val="80000"/>
              </a:lnSpc>
            </a:pPr>
            <a:r>
              <a:rPr lang="en-US" sz="900" i="1" dirty="0" smtClean="0"/>
              <a:t>Wisdom</a:t>
            </a:r>
            <a:endParaRPr lang="en-CA" sz="900" i="1" dirty="0" smtClean="0"/>
          </a:p>
          <a:p>
            <a:pPr eaLnBrk="1" hangingPunct="1">
              <a:lnSpc>
                <a:spcPct val="80000"/>
              </a:lnSpc>
            </a:pPr>
            <a:r>
              <a:rPr lang="en-CA" sz="900" i="1" dirty="0" smtClean="0"/>
              <a:t>3. </a:t>
            </a:r>
            <a:r>
              <a:rPr lang="en-CA" sz="900" b="1" i="1" dirty="0" smtClean="0"/>
              <a:t>Right speech</a:t>
            </a:r>
            <a:r>
              <a:rPr lang="en-CA" sz="900" i="1" dirty="0" smtClean="0"/>
              <a:t> involves abstaining from lying, gossiping, or hurtful talk.</a:t>
            </a:r>
            <a:r>
              <a:rPr lang="en-CA" sz="900" dirty="0" smtClean="0"/>
              <a:t> </a:t>
            </a:r>
            <a:endParaRPr lang="en-CA" sz="900" i="1" dirty="0" smtClean="0"/>
          </a:p>
          <a:p>
            <a:pPr eaLnBrk="1" hangingPunct="1">
              <a:lnSpc>
                <a:spcPct val="80000"/>
              </a:lnSpc>
            </a:pPr>
            <a:r>
              <a:rPr lang="en-CA" sz="900" i="1" dirty="0" smtClean="0"/>
              <a:t>4. </a:t>
            </a:r>
            <a:r>
              <a:rPr lang="en-CA" sz="900" b="1" i="1" dirty="0" smtClean="0"/>
              <a:t>Right action</a:t>
            </a:r>
            <a:r>
              <a:rPr lang="en-CA" sz="900" i="1" dirty="0" smtClean="0"/>
              <a:t> involves abstaining from hurtful </a:t>
            </a:r>
            <a:r>
              <a:rPr lang="en-CA" sz="900" i="1" dirty="0" err="1" smtClean="0"/>
              <a:t>behaviors</a:t>
            </a:r>
            <a:r>
              <a:rPr lang="en-CA" sz="900" i="1" dirty="0" smtClean="0"/>
              <a:t>, such as killing, stealing, and careless sex.</a:t>
            </a:r>
            <a:r>
              <a:rPr lang="en-CA" sz="900" dirty="0" smtClean="0"/>
              <a:t> </a:t>
            </a:r>
            <a:endParaRPr lang="en-CA" sz="900" i="1" dirty="0" smtClean="0"/>
          </a:p>
          <a:p>
            <a:pPr eaLnBrk="1" hangingPunct="1">
              <a:lnSpc>
                <a:spcPct val="80000"/>
              </a:lnSpc>
            </a:pPr>
            <a:r>
              <a:rPr lang="en-CA" sz="900" i="1" dirty="0" smtClean="0"/>
              <a:t>5. </a:t>
            </a:r>
            <a:r>
              <a:rPr lang="en-CA" sz="900" b="1" i="1" dirty="0" smtClean="0"/>
              <a:t>Right livelihood</a:t>
            </a:r>
            <a:r>
              <a:rPr lang="en-CA" sz="900" i="1" dirty="0" smtClean="0"/>
              <a:t> means making your living in such a way as to avoid dishonesty and hurting others, including animals.</a:t>
            </a:r>
            <a:endParaRPr lang="en-CA" sz="900" dirty="0" smtClean="0"/>
          </a:p>
          <a:p>
            <a:pPr eaLnBrk="1" hangingPunct="1">
              <a:lnSpc>
                <a:spcPct val="80000"/>
              </a:lnSpc>
            </a:pPr>
            <a:r>
              <a:rPr lang="en-CA" sz="900" dirty="0" smtClean="0"/>
              <a:t>morality. </a:t>
            </a:r>
            <a:endParaRPr lang="en-CA" sz="900" i="1" dirty="0" smtClean="0"/>
          </a:p>
          <a:p>
            <a:pPr eaLnBrk="1" hangingPunct="1">
              <a:lnSpc>
                <a:spcPct val="80000"/>
              </a:lnSpc>
            </a:pPr>
            <a:r>
              <a:rPr lang="en-CA" sz="900" i="1" dirty="0" smtClean="0"/>
              <a:t>6. </a:t>
            </a:r>
            <a:r>
              <a:rPr lang="en-CA" sz="900" b="1" i="1" dirty="0" smtClean="0"/>
              <a:t>Right effort</a:t>
            </a:r>
            <a:r>
              <a:rPr lang="en-CA" sz="900" i="1" dirty="0" smtClean="0"/>
              <a:t> is a matter of exerting oneself in regards to the content of one's mind: Bad qualities should be abandoned and prevented from arising again; Good qualities should be enacted and nurtured.</a:t>
            </a:r>
            <a:r>
              <a:rPr lang="en-CA" sz="900" dirty="0" smtClean="0"/>
              <a:t> </a:t>
            </a:r>
            <a:endParaRPr lang="en-CA" sz="900" i="1" dirty="0" smtClean="0"/>
          </a:p>
          <a:p>
            <a:pPr eaLnBrk="1" hangingPunct="1">
              <a:lnSpc>
                <a:spcPct val="80000"/>
              </a:lnSpc>
            </a:pPr>
            <a:r>
              <a:rPr lang="en-CA" sz="900" i="1" dirty="0" smtClean="0"/>
              <a:t>7. </a:t>
            </a:r>
            <a:r>
              <a:rPr lang="en-CA" sz="900" b="1" i="1" dirty="0" smtClean="0"/>
              <a:t>Right mindfulness</a:t>
            </a:r>
            <a:r>
              <a:rPr lang="en-CA" sz="900" i="1" dirty="0" smtClean="0"/>
              <a:t> is the focusing of one's attention on one's body, feelings, thoughts, and consciousness in such a way as to overcome craving, hatred, and ignorance.</a:t>
            </a:r>
            <a:r>
              <a:rPr lang="en-CA" sz="900" dirty="0" smtClean="0"/>
              <a:t> </a:t>
            </a:r>
            <a:endParaRPr lang="en-CA" sz="900" i="1" dirty="0" smtClean="0"/>
          </a:p>
          <a:p>
            <a:pPr eaLnBrk="1" hangingPunct="1">
              <a:lnSpc>
                <a:spcPct val="80000"/>
              </a:lnSpc>
            </a:pPr>
            <a:r>
              <a:rPr lang="en-CA" sz="900" i="1" dirty="0" smtClean="0"/>
              <a:t>8. </a:t>
            </a:r>
            <a:r>
              <a:rPr lang="en-CA" sz="900" b="1" i="1" dirty="0" smtClean="0"/>
              <a:t>Right concentration</a:t>
            </a:r>
            <a:r>
              <a:rPr lang="en-CA" sz="900" i="1" dirty="0" smtClean="0"/>
              <a:t> is meditating in such a way as to progressively realize a true understanding of imperfection, impermanence, and non-separateness.</a:t>
            </a:r>
            <a:endParaRPr lang="en-CA" sz="900" dirty="0" smtClean="0"/>
          </a:p>
          <a:p>
            <a:pPr eaLnBrk="1" hangingPunct="1">
              <a:lnSpc>
                <a:spcPct val="80000"/>
              </a:lnSpc>
            </a:pPr>
            <a:r>
              <a:rPr lang="en-CA" sz="900" dirty="0" smtClean="0"/>
              <a:t>meditation. </a:t>
            </a:r>
          </a:p>
          <a:p>
            <a:pPr eaLnBrk="1" hangingPunct="1">
              <a:lnSpc>
                <a:spcPct val="80000"/>
              </a:lnSpc>
            </a:pPr>
            <a:endParaRPr lang="en-US" sz="900" dirty="0" smtClean="0"/>
          </a:p>
          <a:p>
            <a:pPr eaLnBrk="1" hangingPunct="1">
              <a:lnSpc>
                <a:spcPct val="80000"/>
              </a:lnSpc>
            </a:pPr>
            <a:r>
              <a:rPr lang="en-CA" sz="900" dirty="0" smtClean="0"/>
              <a:t>reincarnation -- the concept that people are reborn after dying. In fact, most individuals go through many cycles of birth, living, death and rebirth. A practicing Buddhist differentiates between the concepts of rebirth and reincarnation. In reincarnation, the individual may recur repeatedly. In rebirth, a person does not necessarily return to Earth as the same entity ever again. </a:t>
            </a:r>
          </a:p>
          <a:p>
            <a:pPr eaLnBrk="1" hangingPunct="1">
              <a:lnSpc>
                <a:spcPct val="80000"/>
              </a:lnSpc>
            </a:pPr>
            <a:endParaRPr lang="en-CA" sz="900" dirty="0" smtClean="0"/>
          </a:p>
          <a:p>
            <a:pPr eaLnBrk="1" hangingPunct="1">
              <a:lnSpc>
                <a:spcPct val="80000"/>
              </a:lnSpc>
            </a:pPr>
            <a:r>
              <a:rPr lang="en-CA" sz="900" dirty="0" smtClean="0"/>
              <a:t>Middle path (balance between total  a Ascetic life and having too many material goods)</a:t>
            </a:r>
          </a:p>
          <a:p>
            <a:pPr eaLnBrk="1" hangingPunct="1">
              <a:lnSpc>
                <a:spcPct val="80000"/>
              </a:lnSpc>
            </a:pPr>
            <a:endParaRPr lang="en-CA" sz="900" dirty="0" smtClean="0"/>
          </a:p>
          <a:p>
            <a:pPr eaLnBrk="1" hangingPunct="1"/>
            <a:r>
              <a:rPr lang="en-US" sz="900" dirty="0" smtClean="0"/>
              <a:t>Buddhism is a path of practice and spiritual development leading to Insight into the true nature of life. Buddhist practices such as meditation are means of changing oneself in order to develop the qualities of awareness, kindness, and wisdom. The experience developed within the Buddhist tradition over thousands of years has created an incomparable resource for all those who wish to follow a path — a path which ultimately culminates in Enlightenment or </a:t>
            </a:r>
            <a:r>
              <a:rPr lang="en-US" sz="900" dirty="0" err="1" smtClean="0"/>
              <a:t>Buddhahood</a:t>
            </a:r>
            <a:r>
              <a:rPr lang="en-US" sz="900" dirty="0" smtClean="0"/>
              <a:t>.</a:t>
            </a:r>
          </a:p>
          <a:p>
            <a:pPr eaLnBrk="1" hangingPunct="1"/>
            <a:r>
              <a:rPr lang="en-US" sz="900" dirty="0" smtClean="0"/>
              <a:t>Because Buddhism does not include the idea of worshipping a creator god, some people do not see it as a religion in the normal, Western sense. The basic tenets of Buddhist teaching are straightforward and practical: nothing is fixed or permanent; actions have consequences; change is possible. Thus Buddhism addresses itself to all people irrespective of race, nationality, or gender. It teaches practical methods (such as meditation) which enable people to </a:t>
            </a:r>
            <a:r>
              <a:rPr lang="en-US" sz="900" dirty="0" err="1" smtClean="0"/>
              <a:t>realise</a:t>
            </a:r>
            <a:r>
              <a:rPr lang="en-US" sz="900" dirty="0" smtClean="0"/>
              <a:t> and </a:t>
            </a:r>
            <a:r>
              <a:rPr lang="en-US" sz="900" dirty="0" err="1" smtClean="0"/>
              <a:t>utilise</a:t>
            </a:r>
            <a:r>
              <a:rPr lang="en-US" sz="900" dirty="0" smtClean="0"/>
              <a:t> its teachings in order to transform their experience, to be fully responsible for their lives and to develop the qualities of Wisdom and Compassion.</a:t>
            </a:r>
          </a:p>
          <a:p>
            <a:pPr eaLnBrk="1" hangingPunct="1"/>
            <a:endParaRPr lang="en-US" sz="900" dirty="0" smtClean="0"/>
          </a:p>
          <a:p>
            <a:pPr eaLnBrk="1" hangingPunct="1"/>
            <a:r>
              <a:rPr lang="en-US" sz="900" b="1" dirty="0" smtClean="0"/>
              <a:t>Karma</a:t>
            </a:r>
            <a:r>
              <a:rPr lang="en-US" sz="900" dirty="0" smtClean="0"/>
              <a:t> is the sum total of an individual's actions of body, speech and mind -- good, bad and neutral -- taken in their current and previous lives. This directly affects reincarnation</a:t>
            </a:r>
            <a:br>
              <a:rPr lang="en-US" sz="900" dirty="0" smtClean="0"/>
            </a:br>
            <a:r>
              <a:rPr lang="en-US" sz="900" dirty="0" smtClean="0"/>
              <a:t>  </a:t>
            </a:r>
            <a:r>
              <a:rPr lang="en-US" sz="900" b="1" dirty="0" smtClean="0"/>
              <a:t>Dharma,</a:t>
            </a:r>
            <a:r>
              <a:rPr lang="en-US" sz="900" dirty="0" smtClean="0"/>
              <a:t> in Buddhism, refers to two items: The teachings of the Buddha (a person's path to enlightenment), and The fundamental principles that order the universe</a:t>
            </a:r>
          </a:p>
          <a:p>
            <a:pPr eaLnBrk="1" hangingPunct="1"/>
            <a:endParaRPr lang="en-US" sz="900" dirty="0" smtClean="0"/>
          </a:p>
          <a:p>
            <a:pPr eaLnBrk="1" hangingPunct="1"/>
            <a:r>
              <a:rPr lang="en-US" sz="900" dirty="0" smtClean="0"/>
              <a:t/>
            </a:r>
            <a:br>
              <a:rPr lang="en-US" sz="900" dirty="0" smtClean="0"/>
            </a:br>
            <a:endParaRPr lang="en-US" sz="900" b="1" dirty="0" smtClean="0"/>
          </a:p>
          <a:p>
            <a:pPr eaLnBrk="1" hangingPunct="1">
              <a:lnSpc>
                <a:spcPct val="80000"/>
              </a:lnSpc>
            </a:pPr>
            <a:endParaRPr lang="en-CA" sz="900"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normAutofit fontScale="92500" lnSpcReduction="10000"/>
          </a:bodyPr>
          <a:lstStyle/>
          <a:p>
            <a:pPr eaLnBrk="1" hangingPunct="1">
              <a:defRPr/>
            </a:pPr>
            <a:r>
              <a:rPr lang="en-US" dirty="0" smtClean="0"/>
              <a:t>the Buddhist New Year depends on the country of origin or ethnic background of the people. As for example, Chinese, Koreans and Vietnamese celebrate late January or early February according to the lunar calendar, whilst the Tibetans usually celebrate about one month later. </a:t>
            </a:r>
            <a:br>
              <a:rPr lang="en-US" dirty="0" smtClean="0"/>
            </a:br>
            <a:endParaRPr lang="en-US" dirty="0" smtClean="0"/>
          </a:p>
          <a:p>
            <a:pPr eaLnBrk="1" hangingPunct="1">
              <a:defRPr/>
            </a:pPr>
            <a:r>
              <a:rPr lang="en-US" dirty="0" smtClean="0"/>
              <a:t>The most significant celebration happens every May on the night of the full moon (except in a leap year when the festival is held in June), when Buddhist all over the world celebrate the birth, enlightenment and death of the Buddha over 2,500 years ago. It has become to be known as Buddha Day.</a:t>
            </a:r>
          </a:p>
          <a:p>
            <a:pPr eaLnBrk="1" hangingPunct="1">
              <a:defRPr/>
            </a:pPr>
            <a:endParaRPr lang="en-US" dirty="0" smtClean="0"/>
          </a:p>
          <a:p>
            <a:pPr eaLnBrk="1" hangingPunct="1">
              <a:defRPr/>
            </a:pPr>
            <a:r>
              <a:rPr lang="en-US" b="1" dirty="0" err="1" smtClean="0"/>
              <a:t>Ulambana</a:t>
            </a:r>
            <a:r>
              <a:rPr lang="en-US" b="1" dirty="0" smtClean="0"/>
              <a:t> </a:t>
            </a:r>
            <a:r>
              <a:rPr lang="en-US" dirty="0" smtClean="0"/>
              <a:t>(Ancestor Day)</a:t>
            </a:r>
            <a:br>
              <a:rPr lang="en-US" dirty="0" smtClean="0"/>
            </a:br>
            <a:r>
              <a:rPr lang="en-US" dirty="0" smtClean="0"/>
              <a:t>Is celebrated throughout the Mahayana tradition from the first to the fifteenth days of the eighth lunar month. It is believed that the gates of Hell are opened on the first day and the ghosts may visit the world for fifteen days. Food offerings are made during this time to relieve the sufferings of these ghosts. On the fifteenth day, </a:t>
            </a:r>
            <a:r>
              <a:rPr lang="en-US" dirty="0" err="1" smtClean="0"/>
              <a:t>Ulambana</a:t>
            </a:r>
            <a:r>
              <a:rPr lang="en-US" dirty="0" smtClean="0"/>
              <a:t> or Ancestor Day, people visit cemeteries to make offerings to the departed ancestors.</a:t>
            </a:r>
            <a:br>
              <a:rPr lang="en-US" dirty="0" smtClean="0"/>
            </a:br>
            <a:r>
              <a:rPr lang="en-US" dirty="0" smtClean="0"/>
              <a:t/>
            </a:r>
            <a:br>
              <a:rPr lang="en-US" dirty="0" smtClean="0"/>
            </a:br>
            <a:r>
              <a:rPr lang="en-US" dirty="0" err="1" smtClean="0"/>
              <a:t>Bodhi</a:t>
            </a:r>
            <a:r>
              <a:rPr lang="en-US" dirty="0" smtClean="0"/>
              <a:t> Day </a:t>
            </a:r>
            <a:r>
              <a:rPr lang="en-US" dirty="0" err="1" smtClean="0"/>
              <a:t>honours</a:t>
            </a:r>
            <a:r>
              <a:rPr lang="en-US" dirty="0" smtClean="0"/>
              <a:t> the enlightenment of Siddhartha Gautama -- the Buddha. Buddhists observe the importance of this event by celebrating </a:t>
            </a:r>
            <a:r>
              <a:rPr lang="en-US" dirty="0" err="1" smtClean="0"/>
              <a:t>Bodhi</a:t>
            </a:r>
            <a:r>
              <a:rPr lang="en-US" dirty="0" smtClean="0"/>
              <a:t> Day usually on the eighth of December. The day is observed in many ways, including prayer, meditation and teachings.</a:t>
            </a:r>
            <a:br>
              <a:rPr lang="en-US" dirty="0" smtClean="0"/>
            </a:br>
            <a:endParaRPr lang="en-US" dirty="0" smtClean="0"/>
          </a:p>
          <a:p>
            <a:pPr eaLnBrk="1" hangingPunct="1">
              <a:defRPr/>
            </a:pPr>
            <a:r>
              <a:rPr lang="en-US" dirty="0" smtClean="0"/>
              <a:t/>
            </a:r>
            <a:br>
              <a:rPr lang="en-US" dirty="0" smtClean="0"/>
            </a:br>
            <a:endParaRPr lang="en-US" dirty="0"/>
          </a:p>
        </p:txBody>
      </p:sp>
      <p:sp>
        <p:nvSpPr>
          <p:cNvPr id="22532" name="Slide Number Placeholder 3"/>
          <p:cNvSpPr>
            <a:spLocks noGrp="1"/>
          </p:cNvSpPr>
          <p:nvPr>
            <p:ph type="sldNum" sz="quarter" idx="5"/>
          </p:nvPr>
        </p:nvSpPr>
        <p:spPr>
          <a:noFill/>
        </p:spPr>
        <p:txBody>
          <a:bodyPr/>
          <a:lstStyle/>
          <a:p>
            <a:fld id="{E8EDF55A-AB5A-4548-8958-2DE7ED7161E5}" type="slidenum">
              <a:rPr lang="en-CA" smtClean="0"/>
              <a:pPr/>
              <a:t>5</a:t>
            </a:fld>
            <a:endParaRPr lang="en-C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885CCB6E-57D5-42A2-B063-10C20ADDFC29}" type="slidenum">
              <a:rPr lang="en-CA" smtClean="0"/>
              <a:pPr/>
              <a:t>6</a:t>
            </a:fld>
            <a:endParaRPr lang="en-CA" smtClean="0"/>
          </a:p>
        </p:txBody>
      </p:sp>
      <p:sp>
        <p:nvSpPr>
          <p:cNvPr id="23555" name="Rectangle 2"/>
          <p:cNvSpPr>
            <a:spLocks noGrp="1" noRot="1" noChangeAspect="1" noChangeArrowheads="1" noTextEdit="1"/>
          </p:cNvSpPr>
          <p:nvPr>
            <p:ph type="sldImg"/>
          </p:nvPr>
        </p:nvSpPr>
        <p:spPr>
          <a:xfrm>
            <a:off x="1143000" y="685800"/>
            <a:ext cx="4572000" cy="3429000"/>
          </a:xfrm>
          <a:ln/>
        </p:spPr>
      </p:sp>
      <p:sp>
        <p:nvSpPr>
          <p:cNvPr id="23556" name="Rectangle 3"/>
          <p:cNvSpPr>
            <a:spLocks noGrp="1" noChangeArrowheads="1"/>
          </p:cNvSpPr>
          <p:nvPr>
            <p:ph type="body" idx="1"/>
          </p:nvPr>
        </p:nvSpPr>
        <p:spPr>
          <a:noFill/>
          <a:ln/>
        </p:spPr>
        <p:txBody>
          <a:bodyPr/>
          <a:lstStyle/>
          <a:p>
            <a:pPr eaLnBrk="1" hangingPunct="1"/>
            <a:r>
              <a:rPr lang="en-CA" sz="1000" dirty="0" smtClean="0"/>
              <a:t>The Buddha was born Siddhartha Gautama, a prince of the </a:t>
            </a:r>
            <a:r>
              <a:rPr lang="en-CA" sz="1000" dirty="0" err="1" smtClean="0"/>
              <a:t>Sakya</a:t>
            </a:r>
            <a:r>
              <a:rPr lang="en-CA" sz="1000" dirty="0" smtClean="0"/>
              <a:t> tribe of Nepal, in approximately 566 BC. When he was twenty nine years old, he left the comforts of his home to seek the meaning of the suffering he saw around him. After six years of arduous yogic training, he abandoned the way of self-mortification and instead sat in mindful meditation beneath a </a:t>
            </a:r>
            <a:r>
              <a:rPr lang="en-CA" sz="1000" dirty="0" err="1" smtClean="0"/>
              <a:t>bodhi</a:t>
            </a:r>
            <a:r>
              <a:rPr lang="en-CA" sz="1000" dirty="0" smtClean="0"/>
              <a:t> tree. The Buddha wandered the plains of </a:t>
            </a:r>
            <a:r>
              <a:rPr lang="en-CA" sz="1000" dirty="0" err="1" smtClean="0"/>
              <a:t>northeastern</a:t>
            </a:r>
            <a:r>
              <a:rPr lang="en-CA" sz="1000" dirty="0" smtClean="0"/>
              <a:t> India for 45 years more, teaching the path or Dharma he had realized in that moment. Around him developed a community or </a:t>
            </a:r>
            <a:r>
              <a:rPr lang="en-CA" sz="1000" dirty="0" err="1" smtClean="0"/>
              <a:t>Sangha</a:t>
            </a:r>
            <a:r>
              <a:rPr lang="en-CA" sz="1000" dirty="0" smtClean="0"/>
              <a:t> of monks and, later, nuns, drawn from every tribe and caste, devoted to practicing this path. In approximately 486 BC, at the age of 80, Buddha died. </a:t>
            </a:r>
          </a:p>
          <a:p>
            <a:pPr eaLnBrk="1" hangingPunct="1"/>
            <a:endParaRPr lang="en-US" sz="1000" dirty="0" smtClean="0"/>
          </a:p>
          <a:p>
            <a:pPr eaLnBrk="1" hangingPunct="1"/>
            <a:r>
              <a:rPr lang="en-CA" sz="1000" dirty="0" smtClean="0"/>
              <a:t>One of the most significant events in the history of Buddhism is the chance encounter of the monk </a:t>
            </a:r>
            <a:r>
              <a:rPr lang="en-CA" sz="1000" dirty="0" err="1" smtClean="0"/>
              <a:t>Nigrodha</a:t>
            </a:r>
            <a:r>
              <a:rPr lang="en-CA" sz="1000" dirty="0" smtClean="0"/>
              <a:t> and the emperor Asoka </a:t>
            </a:r>
            <a:r>
              <a:rPr lang="en-CA" sz="1000" dirty="0" err="1" smtClean="0"/>
              <a:t>Maurya</a:t>
            </a:r>
            <a:r>
              <a:rPr lang="en-CA" sz="1000" dirty="0" smtClean="0"/>
              <a:t>. Meeting </a:t>
            </a:r>
            <a:r>
              <a:rPr lang="en-CA" sz="1000" dirty="0" err="1" smtClean="0"/>
              <a:t>Nigrodha</a:t>
            </a:r>
            <a:r>
              <a:rPr lang="en-CA" sz="1000" dirty="0" smtClean="0"/>
              <a:t> convinced Emperor Asoka to devote himself to peace.  On his orders, thousands of rock pillars were erected, bearing the words of the Buddha, in the </a:t>
            </a:r>
            <a:r>
              <a:rPr lang="en-CA" sz="1000" dirty="0" err="1" smtClean="0"/>
              <a:t>brahmi</a:t>
            </a:r>
            <a:r>
              <a:rPr lang="en-CA" sz="1000" dirty="0" smtClean="0"/>
              <a:t> script -- the first written evidence of Buddhism. Asoka sent missionaries all over India and beyond.  Some went as far as Egypt, Palestine, and Greece.  St. Origen even mentions them as having reached Britain. </a:t>
            </a:r>
          </a:p>
          <a:p>
            <a:pPr eaLnBrk="1" hangingPunct="1"/>
            <a:endParaRPr lang="en-CA" sz="1000" dirty="0" smtClean="0"/>
          </a:p>
          <a:p>
            <a:pPr eaLnBrk="1" hangingPunct="1"/>
            <a:r>
              <a:rPr lang="en-CA" sz="1000" dirty="0" smtClean="0"/>
              <a:t>His Holiness began his monastic education at the age of six.  The curriculum consisted of five major and five minor subjects.  The major subjects were logic, Tibetan art and culture, Sanskrit, medicine, and Buddhist philosophy which was further divided into a further five categories: </a:t>
            </a:r>
            <a:r>
              <a:rPr lang="en-CA" sz="1000" dirty="0" err="1" smtClean="0"/>
              <a:t>Prajnaparimita</a:t>
            </a:r>
            <a:r>
              <a:rPr lang="en-CA" sz="1000" dirty="0" smtClean="0"/>
              <a:t>, the perfection of wisdom; </a:t>
            </a:r>
            <a:r>
              <a:rPr lang="en-CA" sz="1000" dirty="0" err="1" smtClean="0"/>
              <a:t>Madhyamika</a:t>
            </a:r>
            <a:r>
              <a:rPr lang="en-CA" sz="1000" dirty="0" smtClean="0"/>
              <a:t>, the philosophy of the middle Way; </a:t>
            </a:r>
            <a:r>
              <a:rPr lang="en-CA" sz="1000" dirty="0" err="1" smtClean="0"/>
              <a:t>Vinaya</a:t>
            </a:r>
            <a:r>
              <a:rPr lang="en-CA" sz="1000" dirty="0" smtClean="0"/>
              <a:t>, the canon of monastic discipline; </a:t>
            </a:r>
            <a:r>
              <a:rPr lang="en-CA" sz="1000" dirty="0" err="1" smtClean="0"/>
              <a:t>Abidharma</a:t>
            </a:r>
            <a:r>
              <a:rPr lang="en-CA" sz="1000" dirty="0" smtClean="0"/>
              <a:t>, metaphysics; and </a:t>
            </a:r>
            <a:r>
              <a:rPr lang="en-CA" sz="1000" dirty="0" err="1" smtClean="0"/>
              <a:t>Pramana</a:t>
            </a:r>
            <a:r>
              <a:rPr lang="en-CA" sz="1000" dirty="0" smtClean="0"/>
              <a:t>, logic and epistemology. All of these are pinnacle teachings of Buddhism. The Dalai Lama has travelled the world in the years since his teachings, spreading his wisdom and beliefs to the rest of the world.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xfrm>
            <a:off x="1143000" y="685800"/>
            <a:ext cx="4572000" cy="3429000"/>
          </a:xfrm>
          <a:ln/>
        </p:spPr>
      </p:sp>
      <p:sp>
        <p:nvSpPr>
          <p:cNvPr id="24579" name="Notes Placeholder 2"/>
          <p:cNvSpPr>
            <a:spLocks noGrp="1"/>
          </p:cNvSpPr>
          <p:nvPr>
            <p:ph type="body" idx="1"/>
          </p:nvPr>
        </p:nvSpPr>
        <p:spPr>
          <a:noFill/>
          <a:ln/>
        </p:spPr>
        <p:txBody>
          <a:bodyPr/>
          <a:lstStyle/>
          <a:p>
            <a:pPr eaLnBrk="1" hangingPunct="1"/>
            <a:r>
              <a:rPr lang="en-US" smtClean="0"/>
              <a:t>The sacred book of Buddhism is called the Tipitaka (Also referenced as the Tripitaka). It is written in an ancient Indian language called Pali which is very close to the language that the Buddha himself spoke. The Tripitaka is a very large book. The English translation of it takes up nearly forty volumes. </a:t>
            </a:r>
          </a:p>
          <a:p>
            <a:pPr eaLnBrk="1" hangingPunct="1"/>
            <a:r>
              <a:rPr lang="en-US" smtClean="0"/>
              <a:t>The </a:t>
            </a:r>
            <a:r>
              <a:rPr lang="en-US" i="1" smtClean="0"/>
              <a:t>Tipitaka,</a:t>
            </a:r>
            <a:r>
              <a:rPr lang="en-US" smtClean="0"/>
              <a:t> which is divided into three sections, is the fundamental scripture of Buddhism. Theravada Buddhists regard the </a:t>
            </a:r>
            <a:r>
              <a:rPr lang="en-US" i="1" smtClean="0"/>
              <a:t>Tipitaka</a:t>
            </a:r>
            <a:r>
              <a:rPr lang="en-US" smtClean="0"/>
              <a:t> as the complete teachings </a:t>
            </a:r>
            <a:r>
              <a:rPr lang="en-US" smtClean="0">
                <a:hlinkClick r:id="rId3" action="ppaction://hlinkfile"/>
              </a:rPr>
              <a:t>Buddha</a:t>
            </a:r>
            <a:r>
              <a:rPr lang="en-US" smtClean="0"/>
              <a:t>. </a:t>
            </a:r>
            <a:r>
              <a:rPr lang="en-US" i="1" smtClean="0">
                <a:hlinkClick r:id="rId4" action="ppaction://hlinkfile"/>
              </a:rPr>
              <a:t>Mahayana</a:t>
            </a:r>
            <a:r>
              <a:rPr lang="en-US" smtClean="0"/>
              <a:t> Buddhists also use the </a:t>
            </a:r>
            <a:r>
              <a:rPr lang="en-US" i="1" smtClean="0"/>
              <a:t>Tipitaka</a:t>
            </a:r>
            <a:r>
              <a:rPr lang="en-US" smtClean="0"/>
              <a:t>, but they regard the </a:t>
            </a:r>
            <a:r>
              <a:rPr lang="en-US" i="1" smtClean="0">
                <a:hlinkClick r:id="rId4" action="ppaction://hlinkfile"/>
              </a:rPr>
              <a:t>Mahayana</a:t>
            </a:r>
            <a:r>
              <a:rPr lang="en-US" smtClean="0"/>
              <a:t> sutras, or journals of the </a:t>
            </a:r>
            <a:r>
              <a:rPr lang="en-US" smtClean="0">
                <a:hlinkClick r:id="rId3" action="ppaction://hlinkfile"/>
              </a:rPr>
              <a:t>Buddha</a:t>
            </a:r>
            <a:r>
              <a:rPr lang="en-US" smtClean="0"/>
              <a:t>, as more important. </a:t>
            </a:r>
            <a:r>
              <a:rPr lang="en-US" smtClean="0">
                <a:hlinkClick r:id="rId3" action="ppaction://hlinkfile"/>
              </a:rPr>
              <a:t>Buddha</a:t>
            </a:r>
            <a:r>
              <a:rPr lang="en-US" smtClean="0"/>
              <a:t>’s disciples orally passed down the content of the </a:t>
            </a:r>
            <a:r>
              <a:rPr lang="en-US" i="1" smtClean="0"/>
              <a:t>Tipitaka</a:t>
            </a:r>
            <a:r>
              <a:rPr lang="en-US" smtClean="0"/>
              <a:t>.  </a:t>
            </a:r>
          </a:p>
          <a:p>
            <a:pPr eaLnBrk="1" hangingPunct="1"/>
            <a:r>
              <a:rPr lang="en-US" smtClean="0"/>
              <a:t>taka</a:t>
            </a:r>
          </a:p>
          <a:p>
            <a:pPr eaLnBrk="1" hangingPunct="1"/>
            <a:r>
              <a:rPr lang="en-US" smtClean="0"/>
              <a:t>The Sutras are mostly discourses attributed to the Buddha or one of his close disciples. They are all, even those not actually spoken by him, considered to be 'Buddhavacana' or the word of the Buddha, just as in the case of all canonical literature. The Buddha's discourses were perhaps originally organized according to the style in which they were delivered; there were originally nine, but later twelve came to being.</a:t>
            </a:r>
          </a:p>
          <a:p>
            <a:pPr eaLnBrk="1" hangingPunct="1"/>
            <a:endParaRPr lang="en-US" smtClean="0"/>
          </a:p>
          <a:p>
            <a:pPr eaLnBrk="1" hangingPunct="1"/>
            <a:r>
              <a:rPr lang="en-US" smtClean="0"/>
              <a:t>Some will argue, however, that Buddhism does not have a sacred text like the Christian bible. </a:t>
            </a:r>
          </a:p>
          <a:p>
            <a:pPr eaLnBrk="1" hangingPunct="1"/>
            <a:endParaRPr lang="en-US" smtClean="0"/>
          </a:p>
        </p:txBody>
      </p:sp>
      <p:sp>
        <p:nvSpPr>
          <p:cNvPr id="24580" name="Slide Number Placeholder 3"/>
          <p:cNvSpPr>
            <a:spLocks noGrp="1"/>
          </p:cNvSpPr>
          <p:nvPr>
            <p:ph type="sldNum" sz="quarter" idx="5"/>
          </p:nvPr>
        </p:nvSpPr>
        <p:spPr>
          <a:noFill/>
        </p:spPr>
        <p:txBody>
          <a:bodyPr/>
          <a:lstStyle/>
          <a:p>
            <a:fld id="{63881AE6-DD6E-455E-B09F-1ED6C5935A96}" type="slidenum">
              <a:rPr lang="en-CA" smtClean="0"/>
              <a:pPr/>
              <a:t>7</a:t>
            </a:fld>
            <a:endParaRPr lang="en-CA"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normAutofit fontScale="92500" lnSpcReduction="10000"/>
          </a:bodyPr>
          <a:lstStyle/>
          <a:p>
            <a:pPr eaLnBrk="1" hangingPunct="1">
              <a:defRPr/>
            </a:pPr>
            <a:r>
              <a:rPr lang="en-US" dirty="0" smtClean="0"/>
              <a:t>In </a:t>
            </a:r>
            <a:r>
              <a:rPr lang="en-US" dirty="0" smtClean="0">
                <a:hlinkClick r:id="rId3" action="ppaction://hlinkfile" tooltip="Buddhist symbolism"/>
              </a:rPr>
              <a:t>Buddhist symbolism</a:t>
            </a:r>
            <a:r>
              <a:rPr lang="en-US" dirty="0" smtClean="0"/>
              <a:t>, the lotus represents purity of the </a:t>
            </a:r>
            <a:r>
              <a:rPr lang="en-US" dirty="0" smtClean="0">
                <a:hlinkClick r:id="rId4" action="ppaction://hlinkfile" tooltip="Three Vajras"/>
              </a:rPr>
              <a:t>body, speech, and mind</a:t>
            </a:r>
            <a:r>
              <a:rPr lang="en-US" dirty="0" smtClean="0"/>
              <a:t> as if floating above the muddy waters of attachment and desire. According to legend, </a:t>
            </a:r>
            <a:r>
              <a:rPr lang="en-US" dirty="0" smtClean="0">
                <a:hlinkClick r:id="rId5" action="ppaction://hlinkfile" tooltip="Gautama Buddha"/>
              </a:rPr>
              <a:t>Gautama Buddha</a:t>
            </a:r>
            <a:r>
              <a:rPr lang="en-US" dirty="0" smtClean="0"/>
              <a:t> was born with the ability to walk, and lotus flowers bloomed everywhere he stepped.</a:t>
            </a:r>
          </a:p>
          <a:p>
            <a:pPr eaLnBrk="1" hangingPunct="1">
              <a:defRPr/>
            </a:pPr>
            <a:endParaRPr lang="en-US" dirty="0" smtClean="0"/>
          </a:p>
          <a:p>
            <a:pPr eaLnBrk="1" hangingPunct="1">
              <a:defRPr/>
            </a:pPr>
            <a:r>
              <a:rPr lang="en-US" dirty="0" smtClean="0"/>
              <a:t>A </a:t>
            </a:r>
            <a:r>
              <a:rPr lang="en-US" b="1" dirty="0" err="1" smtClean="0"/>
              <a:t>stupa</a:t>
            </a:r>
            <a:r>
              <a:rPr lang="en-US" dirty="0" smtClean="0"/>
              <a:t> is a mound-like structure containing </a:t>
            </a:r>
            <a:r>
              <a:rPr lang="en-US" dirty="0" smtClean="0">
                <a:hlinkClick r:id="rId6" action="ppaction://hlinkfile" tooltip="Buddhist"/>
              </a:rPr>
              <a:t>Buddhist</a:t>
            </a:r>
            <a:r>
              <a:rPr lang="en-US" dirty="0" smtClean="0"/>
              <a:t> relics, typically the remains of a Buddha or saint, used by Buddhists as a place of worship.</a:t>
            </a:r>
          </a:p>
          <a:p>
            <a:pPr eaLnBrk="1" hangingPunct="1">
              <a:defRPr/>
            </a:pPr>
            <a:endParaRPr lang="en-US" dirty="0" smtClean="0"/>
          </a:p>
          <a:p>
            <a:pPr eaLnBrk="1" hangingPunct="1">
              <a:defRPr/>
            </a:pPr>
            <a:endParaRPr lang="en-US" dirty="0" smtClean="0"/>
          </a:p>
          <a:p>
            <a:pPr eaLnBrk="1" hangingPunct="1">
              <a:defRPr/>
            </a:pPr>
            <a:r>
              <a:rPr lang="en-US" dirty="0" smtClean="0"/>
              <a:t>The </a:t>
            </a:r>
            <a:r>
              <a:rPr lang="en-US" b="1" dirty="0" smtClean="0"/>
              <a:t>Three Jewels</a:t>
            </a:r>
            <a:r>
              <a:rPr lang="en-US" dirty="0" smtClean="0"/>
              <a:t>, also called the </a:t>
            </a:r>
            <a:r>
              <a:rPr lang="en-US" b="1" dirty="0" smtClean="0"/>
              <a:t>Three Treasures</a:t>
            </a:r>
            <a:r>
              <a:rPr lang="en-US" dirty="0" smtClean="0"/>
              <a:t>, the </a:t>
            </a:r>
            <a:r>
              <a:rPr lang="en-US" b="1" dirty="0" smtClean="0"/>
              <a:t>Three Refuges</a:t>
            </a:r>
            <a:r>
              <a:rPr lang="en-US" dirty="0" smtClean="0"/>
              <a:t>, or the </a:t>
            </a:r>
            <a:r>
              <a:rPr lang="en-US" b="1" dirty="0" smtClean="0"/>
              <a:t>Triple Gem</a:t>
            </a:r>
            <a:r>
              <a:rPr lang="en-US" dirty="0" smtClean="0"/>
              <a:t> (</a:t>
            </a:r>
            <a:r>
              <a:rPr lang="en-US" dirty="0" err="1" smtClean="0"/>
              <a:t>त्रिरत्न</a:t>
            </a:r>
            <a:r>
              <a:rPr lang="en-US" dirty="0" smtClean="0"/>
              <a:t> (</a:t>
            </a:r>
            <a:r>
              <a:rPr lang="en-US" dirty="0" err="1" smtClean="0"/>
              <a:t>triratna</a:t>
            </a:r>
            <a:r>
              <a:rPr lang="en-US" dirty="0" smtClean="0"/>
              <a:t>)), are the three things that </a:t>
            </a:r>
            <a:r>
              <a:rPr lang="en-US" dirty="0" smtClean="0">
                <a:hlinkClick r:id="rId6" action="ppaction://hlinkfile" tooltip="Buddhist"/>
              </a:rPr>
              <a:t>Buddhists</a:t>
            </a:r>
            <a:r>
              <a:rPr lang="en-US" dirty="0" smtClean="0"/>
              <a:t> take refuge in, and look toward for guidance, in the process known as </a:t>
            </a:r>
            <a:r>
              <a:rPr lang="en-US" i="1" dirty="0" smtClean="0">
                <a:hlinkClick r:id="rId7" action="ppaction://hlinkfile" tooltip="Refuge (Buddhism)"/>
              </a:rPr>
              <a:t>taking refuge</a:t>
            </a:r>
            <a:r>
              <a:rPr lang="en-US" dirty="0" smtClean="0"/>
              <a:t>.</a:t>
            </a:r>
          </a:p>
          <a:p>
            <a:pPr eaLnBrk="1" hangingPunct="1">
              <a:defRPr/>
            </a:pPr>
            <a:r>
              <a:rPr lang="en-US" dirty="0" smtClean="0">
                <a:hlinkClick r:id="rId5" action="ppaction://hlinkfile" tooltip="Gautama Buddha"/>
              </a:rPr>
              <a:t>Buddha</a:t>
            </a:r>
            <a:endParaRPr lang="en-US" dirty="0" smtClean="0"/>
          </a:p>
          <a:p>
            <a:pPr eaLnBrk="1" hangingPunct="1">
              <a:defRPr/>
            </a:pPr>
            <a:r>
              <a:rPr lang="en-US" dirty="0" smtClean="0"/>
              <a:t>depending on one's interpretation, can mean the historical Buddha or the Buddha nature—the ideal or highest spiritual potential that exists within all beings;</a:t>
            </a:r>
          </a:p>
          <a:p>
            <a:pPr eaLnBrk="1" hangingPunct="1">
              <a:defRPr/>
            </a:pPr>
            <a:r>
              <a:rPr lang="en-US" dirty="0" smtClean="0"/>
              <a:t> </a:t>
            </a:r>
            <a:r>
              <a:rPr lang="en-US" dirty="0" smtClean="0">
                <a:hlinkClick r:id="rId8" action="ppaction://hlinkfile" tooltip="Dharma (Buddhism)"/>
              </a:rPr>
              <a:t>Dharma</a:t>
            </a:r>
            <a:endParaRPr lang="en-US" dirty="0" smtClean="0"/>
          </a:p>
          <a:p>
            <a:pPr eaLnBrk="1" hangingPunct="1">
              <a:defRPr/>
            </a:pPr>
            <a:r>
              <a:rPr lang="en-US" dirty="0" smtClean="0"/>
              <a:t>the teachings of the Buddha. </a:t>
            </a:r>
          </a:p>
          <a:p>
            <a:pPr eaLnBrk="1" hangingPunct="1">
              <a:defRPr/>
            </a:pPr>
            <a:r>
              <a:rPr lang="en-US" dirty="0" err="1" smtClean="0">
                <a:hlinkClick r:id="rId9" action="ppaction://hlinkfile" tooltip="Sangha"/>
              </a:rPr>
              <a:t>Sangha</a:t>
            </a:r>
            <a:endParaRPr lang="en-US" dirty="0" smtClean="0"/>
          </a:p>
          <a:p>
            <a:pPr eaLnBrk="1" hangingPunct="1">
              <a:defRPr/>
            </a:pPr>
            <a:r>
              <a:rPr lang="en-US" dirty="0" smtClean="0"/>
              <a:t>The community of those who have attained enlightenment, who may help a practicing Buddhist to do the same. Also used more broadly to refer to the community of practicing Buddhists.</a:t>
            </a:r>
          </a:p>
          <a:p>
            <a:pPr eaLnBrk="1" hangingPunct="1">
              <a:defRPr/>
            </a:pPr>
            <a:endParaRPr lang="en-US" dirty="0" smtClean="0"/>
          </a:p>
          <a:p>
            <a:pPr eaLnBrk="1" hangingPunct="1">
              <a:defRPr/>
            </a:pPr>
            <a:endParaRPr lang="en-US" dirty="0" smtClean="0"/>
          </a:p>
          <a:p>
            <a:pPr eaLnBrk="1" hangingPunct="1">
              <a:defRPr/>
            </a:pPr>
            <a:endParaRPr lang="en-US" dirty="0"/>
          </a:p>
        </p:txBody>
      </p:sp>
      <p:sp>
        <p:nvSpPr>
          <p:cNvPr id="25604" name="Slide Number Placeholder 3"/>
          <p:cNvSpPr>
            <a:spLocks noGrp="1"/>
          </p:cNvSpPr>
          <p:nvPr>
            <p:ph type="sldNum" sz="quarter" idx="5"/>
          </p:nvPr>
        </p:nvSpPr>
        <p:spPr>
          <a:noFill/>
        </p:spPr>
        <p:txBody>
          <a:bodyPr/>
          <a:lstStyle/>
          <a:p>
            <a:fld id="{78F9767B-CDD4-41F8-A102-88A39D1290C8}" type="slidenum">
              <a:rPr lang="en-CA" smtClean="0"/>
              <a:pPr/>
              <a:t>8</a:t>
            </a:fld>
            <a:endParaRPr lang="en-CA"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43000" y="685800"/>
            <a:ext cx="4572000" cy="3429000"/>
          </a:xfrm>
          <a:ln/>
        </p:spPr>
      </p:sp>
      <p:sp>
        <p:nvSpPr>
          <p:cNvPr id="26627" name="Notes Placeholder 2"/>
          <p:cNvSpPr>
            <a:spLocks noGrp="1"/>
          </p:cNvSpPr>
          <p:nvPr>
            <p:ph type="body" idx="1"/>
          </p:nvPr>
        </p:nvSpPr>
        <p:spPr>
          <a:noFill/>
          <a:ln/>
        </p:spPr>
        <p:txBody>
          <a:bodyPr/>
          <a:lstStyle/>
          <a:p>
            <a:pPr eaLnBrk="1" hangingPunct="1"/>
            <a:r>
              <a:rPr lang="en-US" smtClean="0"/>
              <a:t>This is an ancient map of the spread of Buddhism, Start at orange, go to green and then purple?</a:t>
            </a:r>
          </a:p>
          <a:p>
            <a:pPr eaLnBrk="1" hangingPunct="1"/>
            <a:endParaRPr lang="en-US" smtClean="0"/>
          </a:p>
          <a:p>
            <a:pPr eaLnBrk="1" hangingPunct="1"/>
            <a:r>
              <a:rPr lang="en-US" smtClean="0"/>
              <a:t>There are around 350 million Buddhists and a growing number of them are Westerners. They follow many different forms of Buddhism, but all traditions are characterised by non-violence, lack of dogma, tolerance of differences, and, usually, by the practice of meditation.</a:t>
            </a:r>
          </a:p>
          <a:p>
            <a:pPr eaLnBrk="1" hangingPunct="1"/>
            <a:r>
              <a:rPr lang="en-US" smtClean="0"/>
              <a:t>Buddhism represents the world's fourth largest religion after </a:t>
            </a:r>
            <a:r>
              <a:rPr lang="en-US" smtClean="0">
                <a:hlinkClick r:id="rId3" action="ppaction://hlinkfile"/>
              </a:rPr>
              <a:t>Christianity</a:t>
            </a:r>
            <a:r>
              <a:rPr lang="en-US" smtClean="0"/>
              <a:t>, </a:t>
            </a:r>
            <a:r>
              <a:rPr lang="en-US" smtClean="0">
                <a:hlinkClick r:id="rId4" action="ppaction://hlinkfile"/>
              </a:rPr>
              <a:t>Islam</a:t>
            </a:r>
            <a:r>
              <a:rPr lang="en-US" smtClean="0"/>
              <a:t> and </a:t>
            </a:r>
            <a:r>
              <a:rPr lang="en-US" smtClean="0">
                <a:hlinkClick r:id="rId5" action="ppaction://hlinkfile"/>
              </a:rPr>
              <a:t>Hinduism</a:t>
            </a:r>
            <a:r>
              <a:rPr lang="en-US" smtClean="0"/>
              <a:t>.</a:t>
            </a:r>
          </a:p>
          <a:p>
            <a:pPr eaLnBrk="1" hangingPunct="1"/>
            <a:endParaRPr lang="en-US" smtClean="0"/>
          </a:p>
          <a:p>
            <a:pPr eaLnBrk="1" hangingPunct="1"/>
            <a:r>
              <a:rPr lang="en-US" smtClean="0"/>
              <a:t>Spread to Sri Lanka, China, Korea, Japan, and Russia before 200 CE. Missionaries were sent out as far a Britain, to teach the word of Buddha </a:t>
            </a:r>
          </a:p>
          <a:p>
            <a:pPr eaLnBrk="1" hangingPunct="1"/>
            <a:endParaRPr lang="en-US" smtClean="0"/>
          </a:p>
        </p:txBody>
      </p:sp>
      <p:sp>
        <p:nvSpPr>
          <p:cNvPr id="26628" name="Slide Number Placeholder 3"/>
          <p:cNvSpPr>
            <a:spLocks noGrp="1"/>
          </p:cNvSpPr>
          <p:nvPr>
            <p:ph type="sldNum" sz="quarter" idx="5"/>
          </p:nvPr>
        </p:nvSpPr>
        <p:spPr>
          <a:noFill/>
        </p:spPr>
        <p:txBody>
          <a:bodyPr/>
          <a:lstStyle/>
          <a:p>
            <a:fld id="{8E39D800-8CFF-4D9C-9829-45095EC8915F}" type="slidenum">
              <a:rPr lang="en-CA" smtClean="0"/>
              <a:pPr/>
              <a:t>10</a:t>
            </a:fld>
            <a:endParaRPr lang="en-CA"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xfrm>
            <a:off x="1143000" y="685800"/>
            <a:ext cx="4572000" cy="3429000"/>
          </a:xfrm>
          <a:ln/>
        </p:spPr>
      </p:sp>
      <p:sp>
        <p:nvSpPr>
          <p:cNvPr id="27651" name="Notes Placeholder 2"/>
          <p:cNvSpPr>
            <a:spLocks noGrp="1"/>
          </p:cNvSpPr>
          <p:nvPr>
            <p:ph type="body" idx="1"/>
          </p:nvPr>
        </p:nvSpPr>
        <p:spPr>
          <a:noFill/>
          <a:ln/>
        </p:spPr>
        <p:txBody>
          <a:bodyPr/>
          <a:lstStyle/>
          <a:p>
            <a:pPr eaLnBrk="1" hangingPunct="1"/>
            <a:r>
              <a:rPr lang="en-US" smtClean="0"/>
              <a:t>Modern day look at the percent of people within the world who are openly Buddhist, as you can see, Buddhism is still extremely prevalent in the Eastern Asian countries, but does not have a significant hold on the Western world.</a:t>
            </a:r>
          </a:p>
        </p:txBody>
      </p:sp>
      <p:sp>
        <p:nvSpPr>
          <p:cNvPr id="27652" name="Slide Number Placeholder 3"/>
          <p:cNvSpPr>
            <a:spLocks noGrp="1"/>
          </p:cNvSpPr>
          <p:nvPr>
            <p:ph type="sldNum" sz="quarter" idx="5"/>
          </p:nvPr>
        </p:nvSpPr>
        <p:spPr>
          <a:noFill/>
        </p:spPr>
        <p:txBody>
          <a:bodyPr/>
          <a:lstStyle/>
          <a:p>
            <a:fld id="{51C2C608-B38C-4519-A87A-C5AF8EBEE907}" type="slidenum">
              <a:rPr lang="en-CA" smtClean="0"/>
              <a:pPr/>
              <a:t>11</a:t>
            </a:fld>
            <a:endParaRPr lang="en-C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
        <p:nvSpPr>
          <p:cNvPr id="6" name="Rectangle 6"/>
          <p:cNvSpPr>
            <a:spLocks noGrp="1" noChangeArrowheads="1"/>
          </p:cNvSpPr>
          <p:nvPr>
            <p:ph type="sldNum" sz="quarter" idx="12"/>
          </p:nvPr>
        </p:nvSpPr>
        <p:spPr>
          <a:ln/>
        </p:spPr>
        <p:txBody>
          <a:bodyPr/>
          <a:lstStyle>
            <a:lvl1pPr>
              <a:defRPr/>
            </a:lvl1pPr>
          </a:lstStyle>
          <a:p>
            <a:pPr>
              <a:defRPr/>
            </a:pPr>
            <a:fld id="{7EFA7508-E0F9-4FC1-8CDA-36CA455F61BF}"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
        <p:nvSpPr>
          <p:cNvPr id="6" name="Rectangle 6"/>
          <p:cNvSpPr>
            <a:spLocks noGrp="1" noChangeArrowheads="1"/>
          </p:cNvSpPr>
          <p:nvPr>
            <p:ph type="sldNum" sz="quarter" idx="12"/>
          </p:nvPr>
        </p:nvSpPr>
        <p:spPr>
          <a:ln/>
        </p:spPr>
        <p:txBody>
          <a:bodyPr/>
          <a:lstStyle>
            <a:lvl1pPr>
              <a:defRPr/>
            </a:lvl1pPr>
          </a:lstStyle>
          <a:p>
            <a:pPr>
              <a:defRPr/>
            </a:pPr>
            <a:fld id="{261A2E6B-4FD5-4145-BEDB-115B650EDE52}"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
        <p:nvSpPr>
          <p:cNvPr id="6" name="Rectangle 6"/>
          <p:cNvSpPr>
            <a:spLocks noGrp="1" noChangeArrowheads="1"/>
          </p:cNvSpPr>
          <p:nvPr>
            <p:ph type="sldNum" sz="quarter" idx="12"/>
          </p:nvPr>
        </p:nvSpPr>
        <p:spPr>
          <a:ln/>
        </p:spPr>
        <p:txBody>
          <a:bodyPr/>
          <a:lstStyle>
            <a:lvl1pPr>
              <a:defRPr/>
            </a:lvl1pPr>
          </a:lstStyle>
          <a:p>
            <a:pPr>
              <a:defRPr/>
            </a:pPr>
            <a:fld id="{4BFF682E-8E38-4B2A-97C3-1152BF3E9BBC}"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
        <p:nvSpPr>
          <p:cNvPr id="6" name="Rectangle 6"/>
          <p:cNvSpPr>
            <a:spLocks noGrp="1" noChangeArrowheads="1"/>
          </p:cNvSpPr>
          <p:nvPr>
            <p:ph type="sldNum" sz="quarter" idx="12"/>
          </p:nvPr>
        </p:nvSpPr>
        <p:spPr>
          <a:ln/>
        </p:spPr>
        <p:txBody>
          <a:bodyPr/>
          <a:lstStyle>
            <a:lvl1pPr>
              <a:defRPr/>
            </a:lvl1pPr>
          </a:lstStyle>
          <a:p>
            <a:pPr>
              <a:defRPr/>
            </a:pPr>
            <a:fld id="{D61296B7-42AA-41C1-9E24-7F3710248D67}"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
        <p:nvSpPr>
          <p:cNvPr id="6" name="Rectangle 6"/>
          <p:cNvSpPr>
            <a:spLocks noGrp="1" noChangeArrowheads="1"/>
          </p:cNvSpPr>
          <p:nvPr>
            <p:ph type="sldNum" sz="quarter" idx="12"/>
          </p:nvPr>
        </p:nvSpPr>
        <p:spPr>
          <a:ln/>
        </p:spPr>
        <p:txBody>
          <a:bodyPr/>
          <a:lstStyle>
            <a:lvl1pPr>
              <a:defRPr/>
            </a:lvl1pPr>
          </a:lstStyle>
          <a:p>
            <a:pPr>
              <a:defRPr/>
            </a:pPr>
            <a:fld id="{AB05B216-1B75-4173-A617-64295AEF5B56}"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CA"/>
          </a:p>
        </p:txBody>
      </p:sp>
      <p:sp>
        <p:nvSpPr>
          <p:cNvPr id="7" name="Rectangle 6"/>
          <p:cNvSpPr>
            <a:spLocks noGrp="1" noChangeArrowheads="1"/>
          </p:cNvSpPr>
          <p:nvPr>
            <p:ph type="sldNum" sz="quarter" idx="12"/>
          </p:nvPr>
        </p:nvSpPr>
        <p:spPr>
          <a:ln/>
        </p:spPr>
        <p:txBody>
          <a:bodyPr/>
          <a:lstStyle>
            <a:lvl1pPr>
              <a:defRPr/>
            </a:lvl1pPr>
          </a:lstStyle>
          <a:p>
            <a:pPr>
              <a:defRPr/>
            </a:pPr>
            <a:fld id="{673D8A3A-6036-423B-A990-0B69A0106A7A}"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CA"/>
          </a:p>
        </p:txBody>
      </p:sp>
      <p:sp>
        <p:nvSpPr>
          <p:cNvPr id="8" name="Rectangle 5"/>
          <p:cNvSpPr>
            <a:spLocks noGrp="1" noChangeArrowheads="1"/>
          </p:cNvSpPr>
          <p:nvPr>
            <p:ph type="ftr" sz="quarter" idx="11"/>
          </p:nvPr>
        </p:nvSpPr>
        <p:spPr>
          <a:ln/>
        </p:spPr>
        <p:txBody>
          <a:bodyPr/>
          <a:lstStyle>
            <a:lvl1pPr>
              <a:defRPr/>
            </a:lvl1pPr>
          </a:lstStyle>
          <a:p>
            <a:pPr>
              <a:defRPr/>
            </a:pPr>
            <a:endParaRPr lang="en-CA"/>
          </a:p>
        </p:txBody>
      </p:sp>
      <p:sp>
        <p:nvSpPr>
          <p:cNvPr id="9" name="Rectangle 6"/>
          <p:cNvSpPr>
            <a:spLocks noGrp="1" noChangeArrowheads="1"/>
          </p:cNvSpPr>
          <p:nvPr>
            <p:ph type="sldNum" sz="quarter" idx="12"/>
          </p:nvPr>
        </p:nvSpPr>
        <p:spPr>
          <a:ln/>
        </p:spPr>
        <p:txBody>
          <a:bodyPr/>
          <a:lstStyle>
            <a:lvl1pPr>
              <a:defRPr/>
            </a:lvl1pPr>
          </a:lstStyle>
          <a:p>
            <a:pPr>
              <a:defRPr/>
            </a:pPr>
            <a:fld id="{762C1503-E2D0-4980-80C0-9635800D05B9}"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CA"/>
          </a:p>
        </p:txBody>
      </p:sp>
      <p:sp>
        <p:nvSpPr>
          <p:cNvPr id="4" name="Rectangle 5"/>
          <p:cNvSpPr>
            <a:spLocks noGrp="1" noChangeArrowheads="1"/>
          </p:cNvSpPr>
          <p:nvPr>
            <p:ph type="ftr" sz="quarter" idx="11"/>
          </p:nvPr>
        </p:nvSpPr>
        <p:spPr>
          <a:ln/>
        </p:spPr>
        <p:txBody>
          <a:bodyPr/>
          <a:lstStyle>
            <a:lvl1pPr>
              <a:defRPr/>
            </a:lvl1pPr>
          </a:lstStyle>
          <a:p>
            <a:pPr>
              <a:defRPr/>
            </a:pPr>
            <a:endParaRPr lang="en-CA"/>
          </a:p>
        </p:txBody>
      </p:sp>
      <p:sp>
        <p:nvSpPr>
          <p:cNvPr id="5" name="Rectangle 6"/>
          <p:cNvSpPr>
            <a:spLocks noGrp="1" noChangeArrowheads="1"/>
          </p:cNvSpPr>
          <p:nvPr>
            <p:ph type="sldNum" sz="quarter" idx="12"/>
          </p:nvPr>
        </p:nvSpPr>
        <p:spPr>
          <a:ln/>
        </p:spPr>
        <p:txBody>
          <a:bodyPr/>
          <a:lstStyle>
            <a:lvl1pPr>
              <a:defRPr/>
            </a:lvl1pPr>
          </a:lstStyle>
          <a:p>
            <a:pPr>
              <a:defRPr/>
            </a:pPr>
            <a:fld id="{2D6B8763-ACB6-42BF-AE1A-94A133FC2F7C}"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CA"/>
          </a:p>
        </p:txBody>
      </p:sp>
      <p:sp>
        <p:nvSpPr>
          <p:cNvPr id="3" name="Rectangle 5"/>
          <p:cNvSpPr>
            <a:spLocks noGrp="1" noChangeArrowheads="1"/>
          </p:cNvSpPr>
          <p:nvPr>
            <p:ph type="ftr" sz="quarter" idx="11"/>
          </p:nvPr>
        </p:nvSpPr>
        <p:spPr>
          <a:ln/>
        </p:spPr>
        <p:txBody>
          <a:bodyPr/>
          <a:lstStyle>
            <a:lvl1pPr>
              <a:defRPr/>
            </a:lvl1pPr>
          </a:lstStyle>
          <a:p>
            <a:pPr>
              <a:defRPr/>
            </a:pPr>
            <a:endParaRPr lang="en-CA"/>
          </a:p>
        </p:txBody>
      </p:sp>
      <p:sp>
        <p:nvSpPr>
          <p:cNvPr id="4" name="Rectangle 6"/>
          <p:cNvSpPr>
            <a:spLocks noGrp="1" noChangeArrowheads="1"/>
          </p:cNvSpPr>
          <p:nvPr>
            <p:ph type="sldNum" sz="quarter" idx="12"/>
          </p:nvPr>
        </p:nvSpPr>
        <p:spPr>
          <a:ln/>
        </p:spPr>
        <p:txBody>
          <a:bodyPr/>
          <a:lstStyle>
            <a:lvl1pPr>
              <a:defRPr/>
            </a:lvl1pPr>
          </a:lstStyle>
          <a:p>
            <a:pPr>
              <a:defRPr/>
            </a:pPr>
            <a:fld id="{178DE428-C0DA-40DB-81E9-65460D75B9F3}"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1"/>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CA"/>
          </a:p>
        </p:txBody>
      </p:sp>
      <p:sp>
        <p:nvSpPr>
          <p:cNvPr id="7" name="Rectangle 6"/>
          <p:cNvSpPr>
            <a:spLocks noGrp="1" noChangeArrowheads="1"/>
          </p:cNvSpPr>
          <p:nvPr>
            <p:ph type="sldNum" sz="quarter" idx="12"/>
          </p:nvPr>
        </p:nvSpPr>
        <p:spPr>
          <a:ln/>
        </p:spPr>
        <p:txBody>
          <a:bodyPr/>
          <a:lstStyle>
            <a:lvl1pPr>
              <a:defRPr/>
            </a:lvl1pPr>
          </a:lstStyle>
          <a:p>
            <a:pPr>
              <a:defRPr/>
            </a:pPr>
            <a:fld id="{2B9EC65A-5574-4B26-9F54-FC33EBBF7D1E}"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CA"/>
          </a:p>
        </p:txBody>
      </p:sp>
      <p:sp>
        <p:nvSpPr>
          <p:cNvPr id="7" name="Rectangle 6"/>
          <p:cNvSpPr>
            <a:spLocks noGrp="1" noChangeArrowheads="1"/>
          </p:cNvSpPr>
          <p:nvPr>
            <p:ph type="sldNum" sz="quarter" idx="12"/>
          </p:nvPr>
        </p:nvSpPr>
        <p:spPr>
          <a:ln/>
        </p:spPr>
        <p:txBody>
          <a:bodyPr/>
          <a:lstStyle>
            <a:lvl1pPr>
              <a:defRPr/>
            </a:lvl1pPr>
          </a:lstStyle>
          <a:p>
            <a:pPr>
              <a:defRPr/>
            </a:pPr>
            <a:fld id="{42B75FB9-2B9F-4AE0-92B4-C068EAF7D50D}"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1027" name="Rectangle 3"/>
          <p:cNvSpPr>
            <a:spLocks noGrp="1" noChangeArrowheads="1"/>
          </p:cNvSpPr>
          <p:nvPr>
            <p:ph type="body" idx="1"/>
          </p:nvPr>
        </p:nvSpPr>
        <p:spPr bwMode="auto">
          <a:xfrm>
            <a:off x="457200" y="1600201"/>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CA"/>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CA"/>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5640264-F239-48A7-A231-2E1400BE713C}"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ca/imgres?imgurl=http://rolfgross.dreamhosters.com/HistoryAtlas-GE/Post/Spread%20of%20Buddhism.jpg&amp;imgrefurl=http://bbs.keyhole.com/ubb/ubbthreads.php?ubb=showflat&amp;Number=1060464&amp;usg=__J7ESKc7PdTowlC__oifSPj5Eo9s=&amp;h=694&amp;w=1024&amp;sz=102&amp;hl=en&amp;start=21&amp;zoom=1&amp;um=1&amp;itbs=1&amp;tbnid=Qx35aDbiDgODlM:&amp;tbnh=102&amp;tbnw=150&amp;prev=/images?q=Locations+of+Buddhism&amp;start=20&amp;um=1&amp;hl=en&amp;safe=active&amp;sa=N&amp;rls=com.microsoft:en-US&amp;ndsp=20&amp;tbs=isch: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www.youtube.com/watch?v=3eH8sawewws&amp;NR=1" TargetMode="External"/><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File:Buddhism_percentage_by_country.pn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www.google.ca/imgres?imgurl=http://top-10-list.org/wp-content/uploads/2009/08/Buddhism.jpg&amp;imgrefurl=http://top-10-list.org/2009/08/25/&amp;usg=__iEmQyldRcSscDFCRhR2jLSv6JT4=&amp;h=450&amp;w=600&amp;sz=180&amp;hl=en&amp;start=1&amp;zoom=1&amp;um=1&amp;itbs=1&amp;tbnid=EQQGOMhWMoPs6M:&amp;tbnh=101&amp;tbnw=135&amp;prev=/images?q=Buddhism&amp;um=1&amp;hl=en&amp;safe=active&amp;sa=N&amp;rls=com.microsoft:en-US&amp;tbs=isch:1"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google.ca/imgres?imgurl=http://mrgranito.files.wordpress.com/2009/03/buddhism-symbol-thumb3251959.jpg&amp;imgrefurl=http://mrgranito.wordpress.com/2009/03/23/world-religions-buddhism/&amp;h=300&amp;w=300&amp;sz=44&amp;tbnid=QWuuazWQ7lg1yM:&amp;tbnh=116&amp;tbnw=116&amp;prev=/images?q=Buddhism&amp;zoom=1&amp;q=Buddhism&amp;hl=en&amp;usg=__SpMX9-tGynNt9ksJeD7mKgUFS-w=&amp;sa=X&amp;ei=bj2-TKiMEom8sAPq04GGDg&amp;ved=0CD0Q9QEwBw" TargetMode="Externa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hyperlink" Target="http://www.google.ca/imgres?imgurl=http://mdb2.ibibo.com/01953616c7465645f5fe4044a15552639cbf6db76991e744b3318e6fd86f5cb8c688191cc54627d781e573e97fa985b11c12824b8.jpeg/buddhist-temple.jpeg&amp;imgrefurl=http://photos.ibibo.com/photo/3553469/buddhist-temple&amp;usg=__Cn8w1rEgyPQdkr8RcbN_Hoh2Qyg=&amp;h=375&amp;w=500&amp;sz=36&amp;hl=en&amp;start=263&amp;zoom=1&amp;um=1&amp;itbs=1&amp;tbnid=QFgrUi33EkxVsM:&amp;tbnh=98&amp;tbnw=130&amp;prev=/images?q=buddhist+temple&amp;start=260&amp;um=1&amp;hl=en&amp;safe=active&amp;sa=N&amp;rls=com.microsoft:en-US&amp;ndsp=20&amp;tbs=isch:1" TargetMode="External"/><Relationship Id="rId18" Type="http://schemas.openxmlformats.org/officeDocument/2006/relationships/image" Target="../media/image23.jpeg"/><Relationship Id="rId3" Type="http://schemas.openxmlformats.org/officeDocument/2006/relationships/hyperlink" Target="http://www.malaysia-pictures.com/data/media/6/buddhist-temple.jpg" TargetMode="External"/><Relationship Id="rId7" Type="http://schemas.openxmlformats.org/officeDocument/2006/relationships/hyperlink" Target="http://upload.wikimedia.org/wikipedia/commons/e/ea/Korea-Buddhist_temple-01.jpg" TargetMode="External"/><Relationship Id="rId12" Type="http://schemas.openxmlformats.org/officeDocument/2006/relationships/image" Target="../media/image20.jpeg"/><Relationship Id="rId17" Type="http://schemas.openxmlformats.org/officeDocument/2006/relationships/hyperlink" Target="http://www.google.ca/imgres?imgurl=http://www.photoeverywhere.co.uk/west/usa/hawaii/slides/ohau-Buddhist-Temple-6961.jpg&amp;imgrefurl=http://www.photoeverywhere.co.uk/west/usa/hawaii/slides/ohau-Buddhist-Temple-6961.htm&amp;usg=__xu0jQUK9fJPGOO2pb-l4WiVHroI=&amp;h=482&amp;w=720&amp;sz=71&amp;hl=en&amp;start=359&amp;zoom=1&amp;um=1&amp;itbs=1&amp;tbnid=ZXvRMo8AgUq7AM:&amp;tbnh=94&amp;tbnw=140&amp;prev=/images?q=buddhist+temple&amp;start=340&amp;um=1&amp;hl=en&amp;safe=active&amp;sa=N&amp;rls=com.microsoft:en-US&amp;ndsp=20&amp;tbs=isch:1" TargetMode="External"/><Relationship Id="rId2" Type="http://schemas.openxmlformats.org/officeDocument/2006/relationships/image" Target="../media/image15.jpeg"/><Relationship Id="rId16"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17.jpeg"/><Relationship Id="rId11" Type="http://schemas.openxmlformats.org/officeDocument/2006/relationships/hyperlink" Target="http://www.google.ca/imgres?imgurl=http://images.travelpod.com/users/kirstenherridge/1.1252692951.chinese-buddhist-temple.jpg&amp;imgrefurl=http://www.travelpod.com/travel-photo/kirstenherridge/1/1252692951/chinese-buddhist-temple.jpg/tpod.html&amp;usg=__kg_Y56-6mlmR9hLbzoRkK6NdiAU=&amp;h=367&amp;w=550&amp;sz=89&amp;hl=en&amp;start=222&amp;zoom=1&amp;um=1&amp;itbs=1&amp;tbnid=Hsu0GlPTsJ1InM:&amp;tbnh=89&amp;tbnw=133&amp;prev=/images?q=buddhist+temple&amp;start=220&amp;um=1&amp;hl=en&amp;safe=active&amp;sa=N&amp;rls=com.microsoft:en-US&amp;ndsp=20&amp;tbs=isch:1" TargetMode="External"/><Relationship Id="rId5" Type="http://schemas.openxmlformats.org/officeDocument/2006/relationships/hyperlink" Target="http://www.planetware.com/i/photo/byodo-in-buddhist-temple-kaneohe-hih1146.jpg" TargetMode="External"/><Relationship Id="rId15" Type="http://schemas.openxmlformats.org/officeDocument/2006/relationships/hyperlink" Target="http://www.google.ca/imgres?imgurl=http://history.cultural-china.com/chinaWH/upload/upfiles/2010-03/23/jade_buddha_temple__famous_buddhist_temple4bead3235e8aa118512f.jpg&amp;imgrefurl=http://history.cultural-china.com/en/169H8189H12957.html&amp;usg=__mJXKF3EkyzOHXyTjMte9228Ji3c=&amp;h=352&amp;w=470&amp;sz=65&amp;hl=en&amp;start=357&amp;zoom=1&amp;um=1&amp;itbs=1&amp;tbnid=mxKzCweg2sX0fM:&amp;tbnh=97&amp;tbnw=129&amp;prev=/images?q=buddhist+temple&amp;start=340&amp;um=1&amp;hl=en&amp;safe=active&amp;sa=N&amp;rls=com.microsoft:en-US&amp;ndsp=20&amp;tbs=isch:1" TargetMode="External"/><Relationship Id="rId10" Type="http://schemas.openxmlformats.org/officeDocument/2006/relationships/image" Target="../media/image19.jpeg"/><Relationship Id="rId4" Type="http://schemas.openxmlformats.org/officeDocument/2006/relationships/image" Target="../media/image16.jpeg"/><Relationship Id="rId9" Type="http://schemas.openxmlformats.org/officeDocument/2006/relationships/hyperlink" Target="http://www.google.ca/imgres?imgurl=http://buddhistchurchesofamerica.org/home/images/stories/easygallery/resized/25/1178352852_la%20betsuin.jpg&amp;imgrefurl=http://buddhistchurchesofamerica.org/home/index.php?option=com_easygallery&amp;act=photos&amp;cid=18&amp;Itemid=31&amp;usg=__KsDhpzZ3Xmf8jvaC1j6ISBsMXr0=&amp;h=376&amp;w=500&amp;sz=40&amp;hl=en&amp;start=73&amp;zoom=1&amp;um=1&amp;itbs=1&amp;tbnid=pSar4vl-B2bx3M:&amp;tbnh=98&amp;tbnw=130&amp;prev=/images?q=buddhist+temple&amp;start=60&amp;um=1&amp;hl=en&amp;safe=active&amp;sa=N&amp;rls=com.microsoft:en-US&amp;ndsp=20&amp;tbs=isch:1" TargetMode="External"/><Relationship Id="rId1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mtClean="0"/>
              <a:t>Buddhism</a:t>
            </a:r>
            <a:endParaRPr lang="en-CA" smtClean="0"/>
          </a:p>
        </p:txBody>
      </p:sp>
      <p:sp>
        <p:nvSpPr>
          <p:cNvPr id="2051" name="Rectangle 3"/>
          <p:cNvSpPr>
            <a:spLocks noGrp="1" noChangeArrowheads="1"/>
          </p:cNvSpPr>
          <p:nvPr>
            <p:ph type="subTitle" idx="1"/>
          </p:nvPr>
        </p:nvSpPr>
        <p:spPr/>
        <p:txBody>
          <a:bodyPr/>
          <a:lstStyle/>
          <a:p>
            <a:pPr eaLnBrk="1" hangingPunct="1"/>
            <a:r>
              <a:rPr lang="en-US" smtClean="0"/>
              <a:t>By: Daniel Schollie</a:t>
            </a:r>
            <a:endParaRPr lang="en-CA" smtClean="0"/>
          </a:p>
        </p:txBody>
      </p:sp>
      <p:sp>
        <p:nvSpPr>
          <p:cNvPr id="2052" name="Rectangle 4"/>
          <p:cNvSpPr>
            <a:spLocks noChangeArrowheads="1"/>
          </p:cNvSpPr>
          <p:nvPr/>
        </p:nvSpPr>
        <p:spPr bwMode="auto">
          <a:xfrm>
            <a:off x="4211637" y="5511714"/>
            <a:ext cx="4743451" cy="1200329"/>
          </a:xfrm>
          <a:prstGeom prst="rect">
            <a:avLst/>
          </a:prstGeom>
          <a:noFill/>
          <a:ln w="9525">
            <a:noFill/>
            <a:miter lim="800000"/>
            <a:headEnd/>
            <a:tailEnd/>
          </a:ln>
        </p:spPr>
        <p:txBody>
          <a:bodyPr anchor="ctr">
            <a:spAutoFit/>
          </a:bodyPr>
          <a:lstStyle/>
          <a:p>
            <a:pPr algn="ctr"/>
            <a:r>
              <a:rPr lang="en-CA" i="1" dirty="0"/>
              <a:t>To do no evil;</a:t>
            </a:r>
            <a:r>
              <a:rPr lang="en-CA" dirty="0"/>
              <a:t> </a:t>
            </a:r>
            <a:endParaRPr lang="en-CA" i="1" dirty="0"/>
          </a:p>
          <a:p>
            <a:pPr algn="ctr"/>
            <a:r>
              <a:rPr lang="en-CA" i="1" dirty="0"/>
              <a:t>To cultivate good;</a:t>
            </a:r>
            <a:r>
              <a:rPr lang="en-CA" dirty="0"/>
              <a:t> </a:t>
            </a:r>
            <a:endParaRPr lang="en-CA" i="1" dirty="0"/>
          </a:p>
          <a:p>
            <a:pPr algn="ctr"/>
            <a:r>
              <a:rPr lang="en-CA" i="1" dirty="0"/>
              <a:t>To purify one's mind:</a:t>
            </a:r>
            <a:r>
              <a:rPr lang="en-CA" dirty="0"/>
              <a:t> </a:t>
            </a:r>
            <a:endParaRPr lang="en-CA" i="1" dirty="0"/>
          </a:p>
          <a:p>
            <a:pPr algn="ctr"/>
            <a:r>
              <a:rPr lang="en-CA" i="1" dirty="0"/>
              <a:t>This is the teaching of the </a:t>
            </a:r>
            <a:r>
              <a:rPr lang="en-CA" i="1" dirty="0" err="1"/>
              <a:t>Buddhas</a:t>
            </a:r>
            <a:r>
              <a:rPr lang="en-CA" i="1" dirty="0"/>
              <a:t>.</a:t>
            </a:r>
            <a:r>
              <a:rPr lang="en-CA" dirty="0"/>
              <a:t> </a:t>
            </a:r>
            <a:r>
              <a:rPr lang="en-CA" i="1" dirty="0"/>
              <a:t>-Buddha</a:t>
            </a:r>
          </a:p>
        </p:txBody>
      </p:sp>
      <p:pic>
        <p:nvPicPr>
          <p:cNvPr id="2053" name="Picture 5" descr="laosmonks"/>
          <p:cNvPicPr>
            <a:picLocks noChangeAspect="1" noChangeArrowheads="1"/>
          </p:cNvPicPr>
          <p:nvPr/>
        </p:nvPicPr>
        <p:blipFill>
          <a:blip r:embed="rId3" cstate="print">
            <a:lum bright="6000" contrast="12000"/>
          </a:blip>
          <a:srcRect/>
          <a:stretch>
            <a:fillRect/>
          </a:stretch>
        </p:blipFill>
        <p:spPr bwMode="auto">
          <a:xfrm>
            <a:off x="1" y="1"/>
            <a:ext cx="3924300" cy="254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Spread of Buddhism</a:t>
            </a:r>
            <a:endParaRPr lang="en-CA" smtClean="0"/>
          </a:p>
        </p:txBody>
      </p:sp>
      <p:sp>
        <p:nvSpPr>
          <p:cNvPr id="11267" name="Rectangle 3"/>
          <p:cNvSpPr>
            <a:spLocks noGrp="1" noChangeArrowheads="1"/>
          </p:cNvSpPr>
          <p:nvPr>
            <p:ph type="body" idx="1"/>
          </p:nvPr>
        </p:nvSpPr>
        <p:spPr/>
        <p:txBody>
          <a:bodyPr/>
          <a:lstStyle/>
          <a:p>
            <a:pPr eaLnBrk="1" hangingPunct="1"/>
            <a:endParaRPr lang="en-US" smtClean="0"/>
          </a:p>
        </p:txBody>
      </p:sp>
      <p:pic>
        <p:nvPicPr>
          <p:cNvPr id="11268" name="Picture 5" descr="Spread%2520of%2520Buddhism">
            <a:hlinkClick r:id="rId3"/>
          </p:cNvPr>
          <p:cNvPicPr>
            <a:picLocks noChangeAspect="1" noChangeArrowheads="1"/>
          </p:cNvPicPr>
          <p:nvPr/>
        </p:nvPicPr>
        <p:blipFill>
          <a:blip r:embed="rId4" cstate="print"/>
          <a:srcRect/>
          <a:stretch>
            <a:fillRect/>
          </a:stretch>
        </p:blipFill>
        <p:spPr bwMode="auto">
          <a:xfrm>
            <a:off x="0" y="1341441"/>
            <a:ext cx="9144000" cy="5578475"/>
          </a:xfrm>
          <a:prstGeom prst="rect">
            <a:avLst/>
          </a:prstGeom>
          <a:noFill/>
          <a:ln w="9525">
            <a:noFill/>
            <a:miter lim="800000"/>
            <a:headEnd/>
            <a:tailEnd/>
          </a:ln>
        </p:spPr>
      </p:pic>
      <p:sp>
        <p:nvSpPr>
          <p:cNvPr id="11269" name="Rectangle 6"/>
          <p:cNvSpPr>
            <a:spLocks noChangeArrowheads="1"/>
          </p:cNvSpPr>
          <p:nvPr/>
        </p:nvSpPr>
        <p:spPr bwMode="auto">
          <a:xfrm>
            <a:off x="0" y="2"/>
            <a:ext cx="4572000" cy="646331"/>
          </a:xfrm>
          <a:prstGeom prst="rect">
            <a:avLst/>
          </a:prstGeom>
          <a:noFill/>
          <a:ln w="9525">
            <a:noFill/>
            <a:miter lim="800000"/>
            <a:headEnd/>
            <a:tailEnd/>
          </a:ln>
        </p:spPr>
        <p:txBody>
          <a:bodyPr>
            <a:spAutoFit/>
          </a:bodyPr>
          <a:lstStyle/>
          <a:p>
            <a:r>
              <a:rPr lang="en-US"/>
              <a:t>http://</a:t>
            </a:r>
            <a:r>
              <a:rPr lang="en-US">
                <a:hlinkClick r:id="rId5"/>
              </a:rPr>
              <a:t>www.youtube.com/watch?v=3eH8sawewws&amp;NR=1</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endParaRPr lang="en-US" smtClean="0"/>
          </a:p>
        </p:txBody>
      </p:sp>
      <p:sp>
        <p:nvSpPr>
          <p:cNvPr id="12291" name="Content Placeholder 2"/>
          <p:cNvSpPr>
            <a:spLocks noGrp="1"/>
          </p:cNvSpPr>
          <p:nvPr>
            <p:ph idx="1"/>
          </p:nvPr>
        </p:nvSpPr>
        <p:spPr/>
        <p:txBody>
          <a:bodyPr/>
          <a:lstStyle/>
          <a:p>
            <a:pPr eaLnBrk="1" hangingPunct="1"/>
            <a:endParaRPr lang="en-US" smtClean="0"/>
          </a:p>
        </p:txBody>
      </p:sp>
      <p:pic>
        <p:nvPicPr>
          <p:cNvPr id="12292" name="Picture 2" descr="http://upload.wikimedia.org/wikipedia/en/thumb/5/5d/Buddhism_percentage_by_country.png/400px-Buddhism_percentage_by_country.png">
            <a:hlinkClick r:id="rId3"/>
          </p:cNvPr>
          <p:cNvPicPr>
            <a:picLocks noChangeAspect="1" noChangeArrowheads="1"/>
          </p:cNvPicPr>
          <p:nvPr/>
        </p:nvPicPr>
        <p:blipFill>
          <a:blip r:embed="rId4" cstate="print"/>
          <a:srcRect/>
          <a:stretch>
            <a:fillRect/>
          </a:stretch>
        </p:blipFill>
        <p:spPr bwMode="auto">
          <a:xfrm>
            <a:off x="0" y="0"/>
            <a:ext cx="9086851" cy="6858000"/>
          </a:xfrm>
          <a:prstGeom prst="rect">
            <a:avLst/>
          </a:prstGeom>
          <a:noFill/>
          <a:ln w="9525">
            <a:noFill/>
            <a:miter lim="800000"/>
            <a:headEnd/>
            <a:tailEnd/>
          </a:ln>
        </p:spPr>
      </p:pic>
      <p:sp>
        <p:nvSpPr>
          <p:cNvPr id="5" name="TextBox 4"/>
          <p:cNvSpPr txBox="1"/>
          <p:nvPr/>
        </p:nvSpPr>
        <p:spPr>
          <a:xfrm>
            <a:off x="2411760" y="0"/>
            <a:ext cx="3600400" cy="923330"/>
          </a:xfrm>
          <a:prstGeom prst="rect">
            <a:avLst/>
          </a:prstGeom>
          <a:noFill/>
        </p:spPr>
        <p:txBody>
          <a:bodyPr>
            <a:spAutoFit/>
          </a:bodyPr>
          <a:lstStyle/>
          <a:p>
            <a:pPr algn="ctr">
              <a:defRPr/>
            </a:pPr>
            <a:r>
              <a:rPr lang="en-US" b="1" dirty="0">
                <a:ln w="18000">
                  <a:solidFill>
                    <a:schemeClr val="accent2">
                      <a:satMod val="140000"/>
                    </a:schemeClr>
                  </a:solidFill>
                  <a:prstDash val="solid"/>
                  <a:miter lim="800000"/>
                </a:ln>
                <a:effectLst>
                  <a:outerShdw blurRad="25500" dist="23000" dir="7020000" algn="tl">
                    <a:srgbClr val="000000">
                      <a:alpha val="50000"/>
                    </a:srgbClr>
                  </a:outerShdw>
                </a:effectLst>
              </a:rPr>
              <a:t>PERCENT OF POPOULATION WHO ARE OPENLY BUDDHIST   BY COUNTRY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mtClean="0"/>
              <a:t>Influence on Political/Economic Structures</a:t>
            </a:r>
          </a:p>
        </p:txBody>
      </p:sp>
      <p:sp>
        <p:nvSpPr>
          <p:cNvPr id="13315" name="Content Placeholder 2"/>
          <p:cNvSpPr>
            <a:spLocks noGrp="1"/>
          </p:cNvSpPr>
          <p:nvPr>
            <p:ph idx="1"/>
          </p:nvPr>
        </p:nvSpPr>
        <p:spPr/>
        <p:txBody>
          <a:bodyPr/>
          <a:lstStyle/>
          <a:p>
            <a:pPr eaLnBrk="1" hangingPunct="1"/>
            <a:r>
              <a:rPr lang="en-US" dirty="0" smtClean="0"/>
              <a:t>Asoka </a:t>
            </a:r>
            <a:r>
              <a:rPr lang="en-CA" dirty="0" err="1" smtClean="0"/>
              <a:t>Maurya</a:t>
            </a:r>
            <a:endParaRPr lang="en-CA" dirty="0" smtClean="0"/>
          </a:p>
          <a:p>
            <a:pPr eaLnBrk="1" hangingPunct="1"/>
            <a:r>
              <a:rPr lang="en-CA" dirty="0" smtClean="0"/>
              <a:t>Tibet </a:t>
            </a:r>
            <a:endParaRPr lang="en-CA" dirty="0" smtClean="0"/>
          </a:p>
          <a:p>
            <a:pPr eaLnBrk="1" hangingPunct="1"/>
            <a:r>
              <a:rPr lang="en-CA" dirty="0" smtClean="0"/>
              <a:t>Economy</a:t>
            </a:r>
            <a:endParaRPr lang="en-US" dirty="0" smtClean="0"/>
          </a:p>
        </p:txBody>
      </p:sp>
      <p:pic>
        <p:nvPicPr>
          <p:cNvPr id="13317" name="Picture 5" descr="http://cdn.trendhunterstatic.com/phpthumbnails/52505_1_468c.jpeg"/>
          <p:cNvPicPr>
            <a:picLocks noChangeAspect="1" noChangeArrowheads="1"/>
          </p:cNvPicPr>
          <p:nvPr/>
        </p:nvPicPr>
        <p:blipFill>
          <a:blip r:embed="rId3" cstate="print"/>
          <a:srcRect/>
          <a:stretch>
            <a:fillRect/>
          </a:stretch>
        </p:blipFill>
        <p:spPr bwMode="auto">
          <a:xfrm>
            <a:off x="2915816" y="2348880"/>
            <a:ext cx="5349875" cy="43434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dirty="0" smtClean="0">
                <a:solidFill>
                  <a:schemeClr val="bg1"/>
                </a:solidFill>
              </a:rPr>
              <a:t>Roles of Women</a:t>
            </a:r>
          </a:p>
        </p:txBody>
      </p:sp>
      <p:sp>
        <p:nvSpPr>
          <p:cNvPr id="14339" name="Content Placeholder 2"/>
          <p:cNvSpPr>
            <a:spLocks noGrp="1"/>
          </p:cNvSpPr>
          <p:nvPr>
            <p:ph idx="1"/>
          </p:nvPr>
        </p:nvSpPr>
        <p:spPr/>
        <p:txBody>
          <a:bodyPr/>
          <a:lstStyle/>
          <a:p>
            <a:pPr eaLnBrk="1" hangingPunct="1"/>
            <a:r>
              <a:rPr lang="en-US" dirty="0" smtClean="0">
                <a:solidFill>
                  <a:schemeClr val="bg1"/>
                </a:solidFill>
              </a:rPr>
              <a:t>Buddhism does not identify with a particular sex</a:t>
            </a:r>
          </a:p>
          <a:p>
            <a:pPr eaLnBrk="1" hangingPunct="1"/>
            <a:r>
              <a:rPr lang="en-US" dirty="0" smtClean="0">
                <a:solidFill>
                  <a:schemeClr val="bg1"/>
                </a:solidFill>
              </a:rPr>
              <a:t>Ignores sexual identity of person’s</a:t>
            </a:r>
          </a:p>
          <a:p>
            <a:pPr eaLnBrk="1" hangingPunct="1"/>
            <a:r>
              <a:rPr lang="en-US" dirty="0" smtClean="0">
                <a:solidFill>
                  <a:schemeClr val="bg1"/>
                </a:solidFill>
              </a:rPr>
              <a:t>Women’s position tended to be better in Buddhism rather than ancient India</a:t>
            </a:r>
          </a:p>
          <a:p>
            <a:pPr eaLnBrk="1" hangingPunct="1"/>
            <a:r>
              <a:rPr lang="en-US" dirty="0" smtClean="0">
                <a:solidFill>
                  <a:schemeClr val="bg1"/>
                </a:solidFill>
              </a:rPr>
              <a:t>This is the only vehicle  </a:t>
            </a:r>
            <a:br>
              <a:rPr lang="en-US" dirty="0" smtClean="0">
                <a:solidFill>
                  <a:schemeClr val="bg1"/>
                </a:solidFill>
              </a:rPr>
            </a:br>
            <a:r>
              <a:rPr lang="en-US" dirty="0" smtClean="0">
                <a:solidFill>
                  <a:schemeClr val="bg1"/>
                </a:solidFill>
              </a:rPr>
              <a:t>Be it a woman or be it a man  </a:t>
            </a:r>
            <a:br>
              <a:rPr lang="en-US" dirty="0" smtClean="0">
                <a:solidFill>
                  <a:schemeClr val="bg1"/>
                </a:solidFill>
              </a:rPr>
            </a:br>
            <a:r>
              <a:rPr lang="en-US" dirty="0" smtClean="0">
                <a:solidFill>
                  <a:schemeClr val="bg1"/>
                </a:solidFill>
              </a:rPr>
              <a:t>The one who takes this vehicle  </a:t>
            </a:r>
            <a:br>
              <a:rPr lang="en-US" dirty="0" smtClean="0">
                <a:solidFill>
                  <a:schemeClr val="bg1"/>
                </a:solidFill>
              </a:rPr>
            </a:br>
            <a:r>
              <a:rPr lang="en-US" dirty="0" smtClean="0">
                <a:solidFill>
                  <a:schemeClr val="bg1"/>
                </a:solidFill>
              </a:rPr>
              <a:t>Can reach the peace of (Nirvana)</a:t>
            </a:r>
          </a:p>
          <a:p>
            <a:pPr eaLnBrk="1" hangingPunct="1">
              <a:buFontTx/>
              <a:buNone/>
            </a:pPr>
            <a:r>
              <a:rPr lang="en-US" dirty="0" smtClean="0">
                <a:solidFill>
                  <a:schemeClr val="bg1"/>
                </a:solidFill>
              </a:rPr>
              <a:t>Buddha's utterance (</a:t>
            </a:r>
            <a:r>
              <a:rPr lang="en-US" dirty="0" err="1" smtClean="0">
                <a:solidFill>
                  <a:schemeClr val="bg1"/>
                </a:solidFill>
              </a:rPr>
              <a:t>Sam.Nik</a:t>
            </a:r>
            <a:r>
              <a:rPr lang="en-US" dirty="0" smtClean="0">
                <a:solidFill>
                  <a:schemeClr val="bg1"/>
                </a:solidFill>
              </a:rPr>
              <a:t>., 1, 5, 6) </a:t>
            </a:r>
            <a:r>
              <a:rPr lang="en-US" dirty="0" smtClean="0"/>
              <a:t/>
            </a:r>
            <a:br>
              <a:rPr lang="en-US" dirty="0" smtClean="0"/>
            </a:br>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mtClean="0"/>
              <a:t>Impact on Art, Science, Technology</a:t>
            </a:r>
          </a:p>
        </p:txBody>
      </p:sp>
      <p:sp>
        <p:nvSpPr>
          <p:cNvPr id="15363" name="Content Placeholder 2"/>
          <p:cNvSpPr>
            <a:spLocks noGrp="1"/>
          </p:cNvSpPr>
          <p:nvPr>
            <p:ph idx="1"/>
          </p:nvPr>
        </p:nvSpPr>
        <p:spPr/>
        <p:txBody>
          <a:bodyPr/>
          <a:lstStyle/>
          <a:p>
            <a:pPr eaLnBrk="1" hangingPunct="1"/>
            <a:r>
              <a:rPr lang="en-US" dirty="0" smtClean="0"/>
              <a:t>Open to Scientific </a:t>
            </a:r>
            <a:r>
              <a:rPr lang="en-US" dirty="0" smtClean="0"/>
              <a:t>advancements</a:t>
            </a:r>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r>
              <a:rPr lang="en-US" dirty="0" smtClean="0"/>
              <a:t>Technology</a:t>
            </a:r>
            <a:endParaRPr lang="en-US" dirty="0" smtClean="0"/>
          </a:p>
        </p:txBody>
      </p:sp>
      <p:pic>
        <p:nvPicPr>
          <p:cNvPr id="15364" name="Picture 6" descr="http://lifeasahuman.com/files/2010/07/sand-mandala-550x365.jpg"/>
          <p:cNvPicPr>
            <a:picLocks noChangeAspect="1" noChangeArrowheads="1"/>
          </p:cNvPicPr>
          <p:nvPr/>
        </p:nvPicPr>
        <p:blipFill>
          <a:blip r:embed="rId3" cstate="print"/>
          <a:srcRect/>
          <a:stretch>
            <a:fillRect/>
          </a:stretch>
        </p:blipFill>
        <p:spPr bwMode="auto">
          <a:xfrm>
            <a:off x="900114" y="2205039"/>
            <a:ext cx="5238751" cy="34766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endParaRPr lang="en-US" smtClean="0"/>
          </a:p>
        </p:txBody>
      </p:sp>
      <p:sp>
        <p:nvSpPr>
          <p:cNvPr id="16387" name="Rectangle 3"/>
          <p:cNvSpPr>
            <a:spLocks noGrp="1" noChangeArrowheads="1"/>
          </p:cNvSpPr>
          <p:nvPr>
            <p:ph type="body" idx="1"/>
          </p:nvPr>
        </p:nvSpPr>
        <p:spPr/>
        <p:txBody>
          <a:bodyPr/>
          <a:lstStyle/>
          <a:p>
            <a:pPr algn="ctr" eaLnBrk="1" hangingPunct="1">
              <a:buFontTx/>
              <a:buNone/>
            </a:pPr>
            <a:r>
              <a:rPr lang="en-CA" i="1" dirty="0" smtClean="0"/>
              <a:t>Wishing: In gladness and in safety,</a:t>
            </a:r>
            <a:r>
              <a:rPr lang="en-CA" dirty="0" smtClean="0"/>
              <a:t> </a:t>
            </a:r>
            <a:endParaRPr lang="en-CA" i="1" dirty="0" smtClean="0"/>
          </a:p>
          <a:p>
            <a:pPr algn="ctr" eaLnBrk="1" hangingPunct="1">
              <a:buFontTx/>
              <a:buNone/>
            </a:pPr>
            <a:r>
              <a:rPr lang="en-CA" i="1" dirty="0" smtClean="0"/>
              <a:t>May all beings be at ease.</a:t>
            </a:r>
            <a:r>
              <a:rPr lang="en-CA" dirty="0" smtClean="0"/>
              <a:t> </a:t>
            </a:r>
          </a:p>
          <a:p>
            <a:pPr eaLnBrk="1" hangingPunct="1">
              <a:buFontTx/>
              <a:buNone/>
            </a:pPr>
            <a:endParaRPr lang="en-CA"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smtClean="0">
                <a:solidFill>
                  <a:schemeClr val="bg1"/>
                </a:solidFill>
              </a:rPr>
              <a:t>Bibliography</a:t>
            </a:r>
            <a:endParaRPr lang="en-CA" dirty="0" smtClean="0">
              <a:solidFill>
                <a:schemeClr val="bg1"/>
              </a:solidFill>
            </a:endParaRPr>
          </a:p>
        </p:txBody>
      </p:sp>
      <p:sp>
        <p:nvSpPr>
          <p:cNvPr id="17411" name="Rectangle 3"/>
          <p:cNvSpPr>
            <a:spLocks noGrp="1" noChangeArrowheads="1"/>
          </p:cNvSpPr>
          <p:nvPr>
            <p:ph type="body" idx="1"/>
          </p:nvPr>
        </p:nvSpPr>
        <p:spPr>
          <a:xfrm>
            <a:off x="467544" y="1628802"/>
            <a:ext cx="8229600" cy="4525963"/>
          </a:xfrm>
        </p:spPr>
        <p:txBody>
          <a:bodyPr/>
          <a:lstStyle/>
          <a:p>
            <a:pPr eaLnBrk="1" hangingPunct="1">
              <a:lnSpc>
                <a:spcPct val="90000"/>
              </a:lnSpc>
              <a:defRPr/>
            </a:pPr>
            <a:r>
              <a:rPr lang="en-US" sz="1780" dirty="0" smtClean="0">
                <a:solidFill>
                  <a:schemeClr val="bg1"/>
                </a:solidFill>
              </a:rPr>
              <a:t>"Aims of Buddhist Education." </a:t>
            </a:r>
            <a:r>
              <a:rPr lang="en-US" sz="1780" i="1" dirty="0" smtClean="0">
                <a:solidFill>
                  <a:schemeClr val="bg1"/>
                </a:solidFill>
              </a:rPr>
              <a:t>Access to Insight</a:t>
            </a:r>
            <a:r>
              <a:rPr lang="en-US" sz="1780" dirty="0" smtClean="0">
                <a:solidFill>
                  <a:schemeClr val="bg1"/>
                </a:solidFill>
              </a:rPr>
              <a:t>. Web. 20 Oct. 2010. &lt;http://www.accesstoinsight.org/lib/authors/bodhi/bps-essay_35.html&gt;.</a:t>
            </a:r>
          </a:p>
          <a:p>
            <a:pPr eaLnBrk="1" hangingPunct="1">
              <a:lnSpc>
                <a:spcPct val="90000"/>
              </a:lnSpc>
              <a:defRPr/>
            </a:pPr>
            <a:r>
              <a:rPr lang="en-US" sz="1780" dirty="0" smtClean="0">
                <a:solidFill>
                  <a:schemeClr val="bg1"/>
                </a:solidFill>
              </a:rPr>
              <a:t>"Buddhism." </a:t>
            </a:r>
            <a:r>
              <a:rPr lang="en-US" sz="1780" i="1" dirty="0" smtClean="0">
                <a:solidFill>
                  <a:schemeClr val="bg1"/>
                </a:solidFill>
              </a:rPr>
              <a:t>ABC.net.au</a:t>
            </a:r>
            <a:r>
              <a:rPr lang="en-US" sz="1780" dirty="0" smtClean="0">
                <a:solidFill>
                  <a:schemeClr val="bg1"/>
                </a:solidFill>
              </a:rPr>
              <a:t>. Web. 20 Oct. 2010. &lt;http://www.abc.net.au/religion/stories/s796474.htm&gt;.</a:t>
            </a:r>
            <a:r>
              <a:rPr lang="en-CA" sz="1780" dirty="0" smtClean="0">
                <a:solidFill>
                  <a:schemeClr val="bg1"/>
                </a:solidFill>
              </a:rPr>
              <a:t> </a:t>
            </a:r>
          </a:p>
          <a:p>
            <a:pPr eaLnBrk="1" hangingPunct="1">
              <a:lnSpc>
                <a:spcPct val="90000"/>
              </a:lnSpc>
              <a:defRPr/>
            </a:pPr>
            <a:r>
              <a:rPr lang="en-US" sz="1780" dirty="0" smtClean="0">
                <a:solidFill>
                  <a:schemeClr val="bg1"/>
                </a:solidFill>
              </a:rPr>
              <a:t>"Buddhism: </a:t>
            </a:r>
            <a:r>
              <a:rPr lang="en-US" sz="1780" dirty="0" err="1" smtClean="0">
                <a:solidFill>
                  <a:schemeClr val="bg1"/>
                </a:solidFill>
              </a:rPr>
              <a:t>Tipitaka</a:t>
            </a:r>
            <a:r>
              <a:rPr lang="en-US" sz="1780" dirty="0" smtClean="0">
                <a:solidFill>
                  <a:schemeClr val="bg1"/>
                </a:solidFill>
              </a:rPr>
              <a:t>." </a:t>
            </a:r>
            <a:r>
              <a:rPr lang="en-US" sz="1780" i="1" dirty="0" smtClean="0">
                <a:solidFill>
                  <a:schemeClr val="bg1"/>
                </a:solidFill>
              </a:rPr>
              <a:t>Oracle </a:t>
            </a:r>
            <a:r>
              <a:rPr lang="en-US" sz="1780" i="1" dirty="0" err="1" smtClean="0">
                <a:solidFill>
                  <a:schemeClr val="bg1"/>
                </a:solidFill>
              </a:rPr>
              <a:t>ThinkQuest</a:t>
            </a:r>
            <a:r>
              <a:rPr lang="en-US" sz="1780" i="1" dirty="0" smtClean="0">
                <a:solidFill>
                  <a:schemeClr val="bg1"/>
                </a:solidFill>
              </a:rPr>
              <a:t> Library</a:t>
            </a:r>
            <a:r>
              <a:rPr lang="en-US" sz="1780" dirty="0" smtClean="0">
                <a:solidFill>
                  <a:schemeClr val="bg1"/>
                </a:solidFill>
              </a:rPr>
              <a:t>. Web. 20 Oct. 2010. &lt;http://library.thinkquest.org/28505/buddhism/tipit.htm&gt;.</a:t>
            </a:r>
          </a:p>
          <a:p>
            <a:pPr eaLnBrk="1" hangingPunct="1">
              <a:lnSpc>
                <a:spcPct val="90000"/>
              </a:lnSpc>
              <a:defRPr/>
            </a:pPr>
            <a:r>
              <a:rPr lang="en-US" sz="1780" dirty="0" smtClean="0">
                <a:solidFill>
                  <a:schemeClr val="bg1"/>
                </a:solidFill>
              </a:rPr>
              <a:t>"</a:t>
            </a:r>
            <a:r>
              <a:rPr lang="en-US" sz="1780" dirty="0" smtClean="0">
                <a:solidFill>
                  <a:schemeClr val="bg1"/>
                </a:solidFill>
              </a:rPr>
              <a:t>Buddhist Holidays and Festivals." </a:t>
            </a:r>
            <a:r>
              <a:rPr lang="en-US" sz="1780" i="1" dirty="0" smtClean="0">
                <a:solidFill>
                  <a:schemeClr val="bg1"/>
                </a:solidFill>
              </a:rPr>
              <a:t>Urban Dharma / Buddhism in America</a:t>
            </a:r>
            <a:r>
              <a:rPr lang="en-US" sz="1780" dirty="0" smtClean="0">
                <a:solidFill>
                  <a:schemeClr val="bg1"/>
                </a:solidFill>
              </a:rPr>
              <a:t>. Web. 19 Oct. 2010. &lt;http://www.urbandharma.org/udharma3/holidays.html&gt;.</a:t>
            </a:r>
          </a:p>
          <a:p>
            <a:pPr eaLnBrk="1" hangingPunct="1">
              <a:lnSpc>
                <a:spcPct val="90000"/>
              </a:lnSpc>
              <a:defRPr/>
            </a:pPr>
            <a:r>
              <a:rPr lang="en-CA" sz="1780" dirty="0" smtClean="0">
                <a:solidFill>
                  <a:schemeClr val="bg1"/>
                </a:solidFill>
              </a:rPr>
              <a:t>"History of Buddhism." </a:t>
            </a:r>
            <a:r>
              <a:rPr lang="en-CA" sz="1780" i="1" dirty="0" smtClean="0">
                <a:solidFill>
                  <a:schemeClr val="bg1"/>
                </a:solidFill>
              </a:rPr>
              <a:t>My </a:t>
            </a:r>
            <a:r>
              <a:rPr lang="en-CA" sz="1780" i="1" dirty="0" err="1" smtClean="0">
                <a:solidFill>
                  <a:schemeClr val="bg1"/>
                </a:solidFill>
              </a:rPr>
              <a:t>Webspace</a:t>
            </a:r>
            <a:r>
              <a:rPr lang="en-CA" sz="1780" i="1" dirty="0" smtClean="0">
                <a:solidFill>
                  <a:schemeClr val="bg1"/>
                </a:solidFill>
              </a:rPr>
              <a:t> Files</a:t>
            </a:r>
            <a:r>
              <a:rPr lang="en-CA" sz="1780" dirty="0" smtClean="0">
                <a:solidFill>
                  <a:schemeClr val="bg1"/>
                </a:solidFill>
              </a:rPr>
              <a:t>. Web. 19 Oct. 2010. &lt;http://webspace.ship.edu/cgboer/buddhahist.html&gt;.</a:t>
            </a:r>
          </a:p>
          <a:p>
            <a:pPr eaLnBrk="1" hangingPunct="1">
              <a:lnSpc>
                <a:spcPct val="90000"/>
              </a:lnSpc>
              <a:defRPr/>
            </a:pPr>
            <a:r>
              <a:rPr lang="en-CA" sz="1780" dirty="0" smtClean="0">
                <a:solidFill>
                  <a:schemeClr val="bg1"/>
                </a:solidFill>
              </a:rPr>
              <a:t>Category, By. "History of Buddhism - Timeline." </a:t>
            </a:r>
            <a:r>
              <a:rPr lang="en-CA" sz="1780" i="1" dirty="0" smtClean="0">
                <a:solidFill>
                  <a:schemeClr val="bg1"/>
                </a:solidFill>
              </a:rPr>
              <a:t>Agnosticism / Atheism - </a:t>
            </a:r>
            <a:r>
              <a:rPr lang="en-CA" sz="1780" i="1" dirty="0" err="1" smtClean="0">
                <a:solidFill>
                  <a:schemeClr val="bg1"/>
                </a:solidFill>
              </a:rPr>
              <a:t>Skepticism</a:t>
            </a:r>
            <a:r>
              <a:rPr lang="en-CA" sz="1780" i="1" dirty="0" smtClean="0">
                <a:solidFill>
                  <a:schemeClr val="bg1"/>
                </a:solidFill>
              </a:rPr>
              <a:t> &amp; Atheism for Atheists &amp; Agnostics</a:t>
            </a:r>
            <a:r>
              <a:rPr lang="en-CA" sz="1780" dirty="0" smtClean="0">
                <a:solidFill>
                  <a:schemeClr val="bg1"/>
                </a:solidFill>
              </a:rPr>
              <a:t>. Web. 19 Oct. 2010. &lt;http://atheism.about.com/library/chronologies/blchron_buddhism_bce.htm&gt;.</a:t>
            </a:r>
          </a:p>
          <a:p>
            <a:pPr eaLnBrk="1" hangingPunct="1">
              <a:lnSpc>
                <a:spcPct val="90000"/>
              </a:lnSpc>
              <a:defRPr/>
            </a:pPr>
            <a:r>
              <a:rPr lang="en-CA" sz="1780" dirty="0" smtClean="0">
                <a:solidFill>
                  <a:schemeClr val="bg1"/>
                </a:solidFill>
              </a:rPr>
              <a:t>"LIFE OF BUDDHA." </a:t>
            </a:r>
            <a:r>
              <a:rPr lang="en-CA" sz="1780" i="1" dirty="0" smtClean="0">
                <a:solidFill>
                  <a:schemeClr val="bg1"/>
                </a:solidFill>
              </a:rPr>
              <a:t>SOULEDOUT.ORG MONAD</a:t>
            </a:r>
            <a:r>
              <a:rPr lang="en-CA" sz="1780" dirty="0" smtClean="0">
                <a:solidFill>
                  <a:schemeClr val="bg1"/>
                </a:solidFill>
              </a:rPr>
              <a:t>. Web. 19 Oct. 2010. http://www.souledout.org/wesak/storybuddha.html</a:t>
            </a:r>
          </a:p>
          <a:p>
            <a:pPr eaLnBrk="1" hangingPunct="1">
              <a:lnSpc>
                <a:spcPct val="90000"/>
              </a:lnSpc>
              <a:defRPr/>
            </a:pPr>
            <a:r>
              <a:rPr lang="en-US" sz="1780" dirty="0" smtClean="0">
                <a:solidFill>
                  <a:schemeClr val="bg1"/>
                </a:solidFill>
              </a:rPr>
              <a:t>"The </a:t>
            </a:r>
            <a:r>
              <a:rPr lang="en-US" sz="1780" dirty="0" err="1" smtClean="0">
                <a:solidFill>
                  <a:schemeClr val="bg1"/>
                </a:solidFill>
              </a:rPr>
              <a:t>Tripitaka</a:t>
            </a:r>
            <a:r>
              <a:rPr lang="en-US" sz="1780" dirty="0" smtClean="0">
                <a:solidFill>
                  <a:schemeClr val="bg1"/>
                </a:solidFill>
              </a:rPr>
              <a:t>." </a:t>
            </a:r>
            <a:r>
              <a:rPr lang="en-US" sz="1780" i="1" dirty="0" smtClean="0">
                <a:solidFill>
                  <a:schemeClr val="bg1"/>
                </a:solidFill>
              </a:rPr>
              <a:t>Home Page</a:t>
            </a:r>
            <a:r>
              <a:rPr lang="en-US" sz="1780" dirty="0" smtClean="0">
                <a:solidFill>
                  <a:schemeClr val="bg1"/>
                </a:solidFill>
              </a:rPr>
              <a:t>. Web. 19 Oct. 2010. &lt;http://www.zhaxizhuoma.net/DHARMA/Tripitaka/IndexTripitaka.html</a:t>
            </a:r>
            <a:r>
              <a:rPr lang="en-US" sz="1780" dirty="0" smtClean="0">
                <a:solidFill>
                  <a:schemeClr val="bg1"/>
                </a:solidFill>
              </a:rPr>
              <a:t>&gt;.</a:t>
            </a:r>
            <a:endParaRPr lang="en-CA" sz="1780" dirty="0" smtClean="0">
              <a:solidFill>
                <a:schemeClr val="bg1"/>
              </a:solidFill>
            </a:endParaRPr>
          </a:p>
          <a:p>
            <a:pPr eaLnBrk="1" hangingPunct="1">
              <a:lnSpc>
                <a:spcPct val="90000"/>
              </a:lnSpc>
              <a:defRPr/>
            </a:pPr>
            <a:r>
              <a:rPr lang="en-US" sz="1780" dirty="0" smtClean="0">
                <a:solidFill>
                  <a:schemeClr val="bg1"/>
                </a:solidFill>
              </a:rPr>
              <a:t>“</a:t>
            </a:r>
            <a:r>
              <a:rPr lang="en-US" sz="1780" smtClean="0">
                <a:solidFill>
                  <a:schemeClr val="bg1"/>
                </a:solidFill>
              </a:rPr>
              <a:t>Buddhism pgs.24-29” </a:t>
            </a:r>
            <a:r>
              <a:rPr lang="en-US" sz="1780" dirty="0" smtClean="0">
                <a:solidFill>
                  <a:schemeClr val="bg1"/>
                </a:solidFill>
              </a:rPr>
              <a:t>SUSAN MEREDITH. 23 Oct. 2010.</a:t>
            </a:r>
            <a:endParaRPr lang="en-US" sz="1780" dirty="0" smtClean="0">
              <a:solidFill>
                <a:schemeClr val="bg1"/>
              </a:solidFill>
            </a:endParaRPr>
          </a:p>
          <a:p>
            <a:pPr eaLnBrk="1" hangingPunct="1">
              <a:lnSpc>
                <a:spcPct val="90000"/>
              </a:lnSpc>
              <a:defRPr/>
            </a:pPr>
            <a:r>
              <a:rPr lang="en-US" sz="1800" dirty="0" err="1" smtClean="0">
                <a:solidFill>
                  <a:schemeClr val="bg1"/>
                </a:solidFill>
              </a:rPr>
              <a:t>Usbourne</a:t>
            </a:r>
            <a:r>
              <a:rPr lang="en-US" sz="1800" dirty="0" smtClean="0">
                <a:solidFill>
                  <a:schemeClr val="bg1"/>
                </a:solidFill>
              </a:rPr>
              <a:t> book of World Religions.</a:t>
            </a:r>
            <a:endParaRPr lang="en-US" sz="1800" dirty="0" smtClean="0"/>
          </a:p>
          <a:p>
            <a:pPr eaLnBrk="1" hangingPunct="1">
              <a:lnSpc>
                <a:spcPct val="90000"/>
              </a:lnSpc>
              <a:defRPr/>
            </a:pPr>
            <a:endParaRPr lang="en-CA" sz="1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rgbClr val="F8F8F8"/>
            </a:gs>
            <a:gs pos="100000">
              <a:srgbClr val="B2B2B2"/>
            </a:gs>
          </a:gsLst>
          <a:lin ang="27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smtClean="0"/>
              <a:t>History of Buddhism</a:t>
            </a:r>
            <a:endParaRPr lang="en-CA" smtClean="0"/>
          </a:p>
        </p:txBody>
      </p:sp>
      <p:sp>
        <p:nvSpPr>
          <p:cNvPr id="3075" name="Rectangle 3"/>
          <p:cNvSpPr>
            <a:spLocks noGrp="1" noChangeArrowheads="1"/>
          </p:cNvSpPr>
          <p:nvPr>
            <p:ph type="body" idx="1"/>
          </p:nvPr>
        </p:nvSpPr>
        <p:spPr/>
        <p:txBody>
          <a:bodyPr/>
          <a:lstStyle/>
          <a:p>
            <a:pPr eaLnBrk="1" hangingPunct="1"/>
            <a:r>
              <a:rPr lang="en-CA" dirty="0" smtClean="0"/>
              <a:t>563-483 BCE </a:t>
            </a:r>
          </a:p>
          <a:p>
            <a:pPr eaLnBrk="1" hangingPunct="1"/>
            <a:r>
              <a:rPr lang="en-CA" dirty="0" smtClean="0"/>
              <a:t>528 BCE </a:t>
            </a:r>
          </a:p>
          <a:p>
            <a:pPr eaLnBrk="1" hangingPunct="1"/>
            <a:r>
              <a:rPr lang="en-CA" dirty="0" smtClean="0"/>
              <a:t>521 </a:t>
            </a:r>
            <a:r>
              <a:rPr lang="en-CA" dirty="0" smtClean="0"/>
              <a:t>BCE </a:t>
            </a:r>
          </a:p>
          <a:p>
            <a:pPr eaLnBrk="1" hangingPunct="1"/>
            <a:r>
              <a:rPr lang="en-CA" dirty="0" smtClean="0"/>
              <a:t>483 </a:t>
            </a:r>
            <a:r>
              <a:rPr lang="en-CA" dirty="0" smtClean="0"/>
              <a:t>BCE </a:t>
            </a:r>
          </a:p>
          <a:p>
            <a:pPr eaLnBrk="1" hangingPunct="1"/>
            <a:r>
              <a:rPr lang="en-CA" dirty="0" smtClean="0"/>
              <a:t>259 - 232 BCE</a:t>
            </a:r>
          </a:p>
          <a:p>
            <a:pPr eaLnBrk="1" hangingPunct="1"/>
            <a:endParaRPr lang="en-CA" dirty="0" smtClean="0"/>
          </a:p>
        </p:txBody>
      </p:sp>
      <p:pic>
        <p:nvPicPr>
          <p:cNvPr id="3076" name="Picture 7" descr="timeline"/>
          <p:cNvPicPr>
            <a:picLocks noChangeAspect="1" noChangeArrowheads="1"/>
          </p:cNvPicPr>
          <p:nvPr/>
        </p:nvPicPr>
        <p:blipFill>
          <a:blip r:embed="rId3" cstate="print"/>
          <a:srcRect/>
          <a:stretch>
            <a:fillRect/>
          </a:stretch>
        </p:blipFill>
        <p:spPr bwMode="auto">
          <a:xfrm>
            <a:off x="4244977" y="1052515"/>
            <a:ext cx="4899025" cy="5805487"/>
          </a:xfrm>
          <a:prstGeom prst="rect">
            <a:avLst/>
          </a:prstGeom>
          <a:noFill/>
          <a:ln w="9525">
            <a:noFill/>
            <a:miter lim="800000"/>
            <a:headEnd/>
            <a:tailEnd/>
          </a:ln>
        </p:spPr>
      </p:pic>
      <p:pic>
        <p:nvPicPr>
          <p:cNvPr id="3077" name="Picture 9" descr="Buddhism">
            <a:hlinkClick r:id="rId4"/>
          </p:cNvPr>
          <p:cNvPicPr>
            <a:picLocks noChangeAspect="1" noChangeArrowheads="1"/>
          </p:cNvPicPr>
          <p:nvPr/>
        </p:nvPicPr>
        <p:blipFill>
          <a:blip r:embed="rId5" cstate="print"/>
          <a:srcRect/>
          <a:stretch>
            <a:fillRect/>
          </a:stretch>
        </p:blipFill>
        <p:spPr bwMode="auto">
          <a:xfrm>
            <a:off x="0" y="4524376"/>
            <a:ext cx="4140200" cy="2330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rgbClr val="FBEAC7"/>
            </a:gs>
            <a:gs pos="17999">
              <a:srgbClr val="FEE7F2"/>
            </a:gs>
            <a:gs pos="36000">
              <a:srgbClr val="FAC77D"/>
            </a:gs>
            <a:gs pos="61000">
              <a:srgbClr val="FBA97D"/>
            </a:gs>
            <a:gs pos="82001">
              <a:srgbClr val="FBD49C"/>
            </a:gs>
            <a:gs pos="100000">
              <a:srgbClr val="FEE7F2"/>
            </a:gs>
          </a:gsLst>
          <a:lin ang="5400000"/>
        </a:grad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mtClean="0"/>
              <a:t>Religious Structure</a:t>
            </a:r>
          </a:p>
        </p:txBody>
      </p:sp>
      <p:sp>
        <p:nvSpPr>
          <p:cNvPr id="4099" name="Content Placeholder 2"/>
          <p:cNvSpPr>
            <a:spLocks noGrp="1"/>
          </p:cNvSpPr>
          <p:nvPr>
            <p:ph idx="1"/>
          </p:nvPr>
        </p:nvSpPr>
        <p:spPr/>
        <p:txBody>
          <a:bodyPr/>
          <a:lstStyle/>
          <a:p>
            <a:pPr eaLnBrk="1" hangingPunct="1"/>
            <a:r>
              <a:rPr lang="en-US" b="1" dirty="0" smtClean="0"/>
              <a:t>No Divine Creator</a:t>
            </a:r>
          </a:p>
          <a:p>
            <a:pPr eaLnBrk="1" hangingPunct="1"/>
            <a:r>
              <a:rPr lang="en-US" b="1" dirty="0" smtClean="0"/>
              <a:t>Achieved enlightenment</a:t>
            </a:r>
          </a:p>
          <a:p>
            <a:pPr eaLnBrk="1" hangingPunct="1"/>
            <a:r>
              <a:rPr lang="en-US" b="1" dirty="0" smtClean="0"/>
              <a:t>Transformation of </a:t>
            </a:r>
            <a:r>
              <a:rPr lang="en-US" b="1" dirty="0" smtClean="0"/>
              <a:t>character</a:t>
            </a:r>
          </a:p>
          <a:p>
            <a:pPr eaLnBrk="1" hangingPunct="1"/>
            <a:r>
              <a:rPr lang="en-US" b="1" dirty="0" smtClean="0"/>
              <a:t>Mahayana Buddhism</a:t>
            </a:r>
          </a:p>
          <a:p>
            <a:pPr eaLnBrk="1" hangingPunct="1"/>
            <a:r>
              <a:rPr lang="en-US" b="1" dirty="0" smtClean="0"/>
              <a:t>Theravada Buddhism</a:t>
            </a:r>
          </a:p>
          <a:p>
            <a:pPr eaLnBrk="1" hangingPunct="1"/>
            <a:r>
              <a:rPr lang="en-US" b="1" dirty="0" smtClean="0"/>
              <a:t>Vajrayana Buddhism </a:t>
            </a:r>
            <a:endParaRPr lang="en-US" b="1" dirty="0" smtClean="0"/>
          </a:p>
        </p:txBody>
      </p:sp>
      <p:pic>
        <p:nvPicPr>
          <p:cNvPr id="4100" name="Picture 2" descr="http://upload.wikimedia.org/wikipedia/commons/4/4a/On_Tibetan_Buddhism_(Lama_shuo).jpg"/>
          <p:cNvPicPr>
            <a:picLocks noChangeAspect="1" noChangeArrowheads="1"/>
          </p:cNvPicPr>
          <p:nvPr/>
        </p:nvPicPr>
        <p:blipFill>
          <a:blip r:embed="rId3" cstate="print"/>
          <a:srcRect/>
          <a:stretch>
            <a:fillRect/>
          </a:stretch>
        </p:blipFill>
        <p:spPr bwMode="auto">
          <a:xfrm>
            <a:off x="6516688" y="1916115"/>
            <a:ext cx="2627312" cy="4941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FD1"/>
            </a:gs>
            <a:gs pos="64999">
              <a:srgbClr val="F0EBD5"/>
            </a:gs>
            <a:gs pos="100000">
              <a:srgbClr val="D1C39F"/>
            </a:gs>
          </a:gsLst>
          <a:lin ang="5400000"/>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z="4000" dirty="0" smtClean="0"/>
              <a:t>Fundamental Principles of the </a:t>
            </a:r>
            <a:r>
              <a:rPr lang="en-US" sz="4000" dirty="0" smtClean="0"/>
              <a:t>Religion</a:t>
            </a:r>
            <a:endParaRPr lang="en-CA" sz="4000" dirty="0" smtClean="0"/>
          </a:p>
        </p:txBody>
      </p:sp>
      <p:sp>
        <p:nvSpPr>
          <p:cNvPr id="5123" name="Rectangle 3"/>
          <p:cNvSpPr>
            <a:spLocks noGrp="1" noChangeArrowheads="1"/>
          </p:cNvSpPr>
          <p:nvPr>
            <p:ph type="body" idx="1"/>
          </p:nvPr>
        </p:nvSpPr>
        <p:spPr/>
        <p:txBody>
          <a:bodyPr/>
          <a:lstStyle/>
          <a:p>
            <a:pPr eaLnBrk="1" hangingPunct="1"/>
            <a:r>
              <a:rPr lang="en-US" dirty="0" smtClean="0"/>
              <a:t>The Four Noble Truths</a:t>
            </a:r>
          </a:p>
          <a:p>
            <a:pPr eaLnBrk="1" hangingPunct="1"/>
            <a:r>
              <a:rPr lang="en-CA" dirty="0" smtClean="0"/>
              <a:t>The Eightfold Path</a:t>
            </a:r>
          </a:p>
          <a:p>
            <a:pPr eaLnBrk="1" hangingPunct="1"/>
            <a:r>
              <a:rPr lang="en-US" dirty="0" smtClean="0"/>
              <a:t>Reincarnation</a:t>
            </a:r>
          </a:p>
          <a:p>
            <a:pPr eaLnBrk="1" hangingPunct="1"/>
            <a:r>
              <a:rPr lang="en-US" dirty="0" smtClean="0"/>
              <a:t>Middle Path</a:t>
            </a:r>
          </a:p>
          <a:p>
            <a:pPr eaLnBrk="1" hangingPunct="1"/>
            <a:r>
              <a:rPr lang="en-US" dirty="0" smtClean="0"/>
              <a:t>Karma </a:t>
            </a:r>
          </a:p>
          <a:p>
            <a:pPr eaLnBrk="1" hangingPunct="1"/>
            <a:r>
              <a:rPr lang="en-US" dirty="0" smtClean="0"/>
              <a:t>Dharma</a:t>
            </a:r>
            <a:br>
              <a:rPr lang="en-US" dirty="0" smtClean="0"/>
            </a:br>
            <a:endParaRPr lang="en-CA" dirty="0" smtClean="0"/>
          </a:p>
        </p:txBody>
      </p:sp>
      <p:pic>
        <p:nvPicPr>
          <p:cNvPr id="5124" name="Picture 5" descr="buddhism-symbol-thumb3251959.jpg"/>
          <p:cNvPicPr>
            <a:picLocks noChangeAspect="1"/>
          </p:cNvPicPr>
          <p:nvPr/>
        </p:nvPicPr>
        <p:blipFill>
          <a:blip r:embed="rId3" cstate="print"/>
          <a:srcRect/>
          <a:stretch>
            <a:fillRect/>
          </a:stretch>
        </p:blipFill>
        <p:spPr bwMode="auto">
          <a:xfrm>
            <a:off x="6840538" y="4554538"/>
            <a:ext cx="2303463" cy="2303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chemeClr val="accent6">
                <a:lumMod val="60000"/>
                <a:lumOff val="40000"/>
              </a:schemeClr>
            </a:gs>
          </a:gsLst>
          <a:lin ang="5400000" scaled="0"/>
        </a:gradFill>
        <a:effectLst/>
      </p:bgPr>
    </p:bg>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Important dates</a:t>
            </a:r>
          </a:p>
        </p:txBody>
      </p:sp>
      <p:sp>
        <p:nvSpPr>
          <p:cNvPr id="6147" name="Content Placeholder 2"/>
          <p:cNvSpPr>
            <a:spLocks noGrp="1"/>
          </p:cNvSpPr>
          <p:nvPr>
            <p:ph idx="1"/>
          </p:nvPr>
        </p:nvSpPr>
        <p:spPr/>
        <p:txBody>
          <a:bodyPr/>
          <a:lstStyle/>
          <a:p>
            <a:pPr eaLnBrk="1" hangingPunct="1"/>
            <a:r>
              <a:rPr lang="en-US" smtClean="0"/>
              <a:t>New Year</a:t>
            </a:r>
          </a:p>
          <a:p>
            <a:pPr eaLnBrk="1" hangingPunct="1"/>
            <a:r>
              <a:rPr lang="en-US" smtClean="0"/>
              <a:t>Buddha Day</a:t>
            </a:r>
          </a:p>
          <a:p>
            <a:pPr eaLnBrk="1" hangingPunct="1"/>
            <a:r>
              <a:rPr lang="en-US" smtClean="0"/>
              <a:t>Ulambana Day (Ancestor Day)</a:t>
            </a:r>
          </a:p>
          <a:p>
            <a:pPr eaLnBrk="1" hangingPunct="1"/>
            <a:r>
              <a:rPr lang="en-US" smtClean="0"/>
              <a:t>Bodhi Day (Enlightenment Day)</a:t>
            </a:r>
          </a:p>
          <a:p>
            <a:pPr eaLnBrk="1" hangingPunct="1"/>
            <a:endParaRPr lang="en-US" smtClean="0"/>
          </a:p>
        </p:txBody>
      </p:sp>
      <p:pic>
        <p:nvPicPr>
          <p:cNvPr id="6148" name="Picture 7" descr="http://festivals.iloveindia.com/gifs/buddhist-festivals.jpg"/>
          <p:cNvPicPr>
            <a:picLocks noChangeAspect="1" noChangeArrowheads="1"/>
          </p:cNvPicPr>
          <p:nvPr/>
        </p:nvPicPr>
        <p:blipFill>
          <a:blip r:embed="rId3" cstate="print"/>
          <a:srcRect/>
          <a:stretch>
            <a:fillRect/>
          </a:stretch>
        </p:blipFill>
        <p:spPr bwMode="auto">
          <a:xfrm>
            <a:off x="2916241" y="3860800"/>
            <a:ext cx="3995737" cy="299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a:gra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solidFill>
                  <a:srgbClr val="FFC000"/>
                </a:solidFill>
              </a:rPr>
              <a:t>Major Contributors to Religion</a:t>
            </a:r>
            <a:endParaRPr lang="en-CA" smtClean="0">
              <a:solidFill>
                <a:srgbClr val="FFC000"/>
              </a:solidFill>
            </a:endParaRPr>
          </a:p>
        </p:txBody>
      </p:sp>
      <p:sp>
        <p:nvSpPr>
          <p:cNvPr id="7171" name="Rectangle 3"/>
          <p:cNvSpPr>
            <a:spLocks noGrp="1" noChangeArrowheads="1"/>
          </p:cNvSpPr>
          <p:nvPr>
            <p:ph type="body" idx="1"/>
          </p:nvPr>
        </p:nvSpPr>
        <p:spPr/>
        <p:txBody>
          <a:bodyPr/>
          <a:lstStyle/>
          <a:p>
            <a:pPr eaLnBrk="1" hangingPunct="1"/>
            <a:r>
              <a:rPr lang="en-US" sz="3800" smtClean="0"/>
              <a:t>Siddhartha Gautama (</a:t>
            </a:r>
            <a:r>
              <a:rPr lang="en-CA" sz="3800" smtClean="0"/>
              <a:t>563-483 BCE)</a:t>
            </a:r>
          </a:p>
          <a:p>
            <a:pPr eaLnBrk="1" hangingPunct="1"/>
            <a:r>
              <a:rPr lang="en-CA" sz="3800" smtClean="0"/>
              <a:t>Asoka Maurya (304–232 BCE) </a:t>
            </a:r>
          </a:p>
          <a:p>
            <a:pPr eaLnBrk="1" hangingPunct="1"/>
            <a:r>
              <a:rPr lang="en-CA" sz="3800" smtClean="0"/>
              <a:t>14th Dalai Lama, Tenzin Gyatso (</a:t>
            </a:r>
            <a:r>
              <a:rPr lang="en-US" sz="4000" smtClean="0"/>
              <a:t>1935-Present CE)</a:t>
            </a:r>
            <a:endParaRPr lang="en-CA" sz="3800" smtClean="0"/>
          </a:p>
        </p:txBody>
      </p:sp>
      <p:pic>
        <p:nvPicPr>
          <p:cNvPr id="7172" name="Picture 5" descr="images312.jpg"/>
          <p:cNvPicPr>
            <a:picLocks noChangeAspect="1"/>
          </p:cNvPicPr>
          <p:nvPr/>
        </p:nvPicPr>
        <p:blipFill>
          <a:blip r:embed="rId3" cstate="print"/>
          <a:srcRect/>
          <a:stretch>
            <a:fillRect/>
          </a:stretch>
        </p:blipFill>
        <p:spPr bwMode="auto">
          <a:xfrm>
            <a:off x="3" y="4868864"/>
            <a:ext cx="3635375" cy="1989137"/>
          </a:xfrm>
          <a:prstGeom prst="rect">
            <a:avLst/>
          </a:prstGeom>
          <a:noFill/>
          <a:ln w="9525">
            <a:noFill/>
            <a:miter lim="800000"/>
            <a:headEnd/>
            <a:tailEnd/>
          </a:ln>
        </p:spPr>
      </p:pic>
      <p:pic>
        <p:nvPicPr>
          <p:cNvPr id="7173" name="Picture 6" descr="untitledbust.bmp"/>
          <p:cNvPicPr>
            <a:picLocks noChangeAspect="1"/>
          </p:cNvPicPr>
          <p:nvPr/>
        </p:nvPicPr>
        <p:blipFill>
          <a:blip r:embed="rId4" cstate="print"/>
          <a:srcRect/>
          <a:stretch>
            <a:fillRect/>
          </a:stretch>
        </p:blipFill>
        <p:spPr bwMode="auto">
          <a:xfrm>
            <a:off x="3635375" y="4868864"/>
            <a:ext cx="2376488" cy="1989137"/>
          </a:xfrm>
          <a:prstGeom prst="rect">
            <a:avLst/>
          </a:prstGeom>
          <a:noFill/>
          <a:ln w="9525">
            <a:noFill/>
            <a:miter lim="800000"/>
            <a:headEnd/>
            <a:tailEnd/>
          </a:ln>
        </p:spPr>
      </p:pic>
      <p:pic>
        <p:nvPicPr>
          <p:cNvPr id="7174" name="Picture 7" descr="imagesCAY6XTJQ.jpg"/>
          <p:cNvPicPr>
            <a:picLocks noChangeAspect="1"/>
          </p:cNvPicPr>
          <p:nvPr/>
        </p:nvPicPr>
        <p:blipFill>
          <a:blip r:embed="rId5" cstate="print"/>
          <a:srcRect/>
          <a:stretch>
            <a:fillRect/>
          </a:stretch>
        </p:blipFill>
        <p:spPr bwMode="auto">
          <a:xfrm>
            <a:off x="6000749" y="4868864"/>
            <a:ext cx="3143251" cy="1989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solidFill>
                  <a:srgbClr val="FFC000"/>
                </a:solidFill>
              </a:rPr>
              <a:t>Holy Literature</a:t>
            </a:r>
            <a:endParaRPr lang="en-CA" smtClean="0">
              <a:solidFill>
                <a:srgbClr val="FFC000"/>
              </a:solidFill>
            </a:endParaRPr>
          </a:p>
        </p:txBody>
      </p:sp>
      <p:sp>
        <p:nvSpPr>
          <p:cNvPr id="8195" name="Rectangle 3"/>
          <p:cNvSpPr>
            <a:spLocks noGrp="1" noChangeArrowheads="1"/>
          </p:cNvSpPr>
          <p:nvPr>
            <p:ph type="body" idx="1"/>
          </p:nvPr>
        </p:nvSpPr>
        <p:spPr/>
        <p:txBody>
          <a:bodyPr/>
          <a:lstStyle/>
          <a:p>
            <a:pPr eaLnBrk="1" hangingPunct="1"/>
            <a:r>
              <a:rPr lang="en-US" sz="7200" smtClean="0">
                <a:solidFill>
                  <a:srgbClr val="FFC000"/>
                </a:solidFill>
              </a:rPr>
              <a:t>Tipitaka</a:t>
            </a:r>
          </a:p>
          <a:p>
            <a:pPr eaLnBrk="1" hangingPunct="1"/>
            <a:r>
              <a:rPr lang="en-US" sz="7200" smtClean="0">
                <a:solidFill>
                  <a:srgbClr val="FFC000"/>
                </a:solidFill>
              </a:rPr>
              <a:t>Sutra</a:t>
            </a:r>
          </a:p>
          <a:p>
            <a:pPr eaLnBrk="1" hangingPunct="1"/>
            <a:endParaRPr lang="en-US" sz="7200" smtClean="0">
              <a:solidFill>
                <a:srgbClr val="FFC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B2B2B2"/>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4000" smtClean="0">
                <a:solidFill>
                  <a:srgbClr val="FF0000"/>
                </a:solidFill>
              </a:rPr>
              <a:t>Locations, Symbols, Artifacts </a:t>
            </a:r>
            <a:endParaRPr lang="en-CA" sz="4000" smtClean="0">
              <a:solidFill>
                <a:srgbClr val="FF0000"/>
              </a:solidFill>
            </a:endParaRPr>
          </a:p>
        </p:txBody>
      </p:sp>
      <p:sp>
        <p:nvSpPr>
          <p:cNvPr id="9219" name="Rectangle 3"/>
          <p:cNvSpPr>
            <a:spLocks noGrp="1" noChangeArrowheads="1"/>
          </p:cNvSpPr>
          <p:nvPr>
            <p:ph type="body" idx="1"/>
          </p:nvPr>
        </p:nvSpPr>
        <p:spPr/>
        <p:txBody>
          <a:bodyPr/>
          <a:lstStyle/>
          <a:p>
            <a:pPr eaLnBrk="1" hangingPunct="1"/>
            <a:endParaRPr lang="en-US" smtClean="0"/>
          </a:p>
        </p:txBody>
      </p:sp>
      <p:pic>
        <p:nvPicPr>
          <p:cNvPr id="9220" name="Picture 5" descr="BuddhistSymbols"/>
          <p:cNvPicPr>
            <a:picLocks noChangeAspect="1" noChangeArrowheads="1"/>
          </p:cNvPicPr>
          <p:nvPr/>
        </p:nvPicPr>
        <p:blipFill>
          <a:blip r:embed="rId3" cstate="print"/>
          <a:srcRect/>
          <a:stretch>
            <a:fillRect/>
          </a:stretch>
        </p:blipFill>
        <p:spPr bwMode="auto">
          <a:xfrm>
            <a:off x="3" y="1412877"/>
            <a:ext cx="6156325" cy="5462588"/>
          </a:xfrm>
          <a:prstGeom prst="rect">
            <a:avLst/>
          </a:prstGeom>
          <a:noFill/>
          <a:ln w="9525">
            <a:noFill/>
            <a:miter lim="800000"/>
            <a:headEnd/>
            <a:tailEnd/>
          </a:ln>
        </p:spPr>
      </p:pic>
      <p:pic>
        <p:nvPicPr>
          <p:cNvPr id="9221" name="Picture 7" descr="buddhist_temple_2b"/>
          <p:cNvPicPr>
            <a:picLocks noChangeAspect="1" noChangeArrowheads="1"/>
          </p:cNvPicPr>
          <p:nvPr/>
        </p:nvPicPr>
        <p:blipFill>
          <a:blip r:embed="rId4" cstate="print"/>
          <a:srcRect/>
          <a:stretch>
            <a:fillRect/>
          </a:stretch>
        </p:blipFill>
        <p:spPr bwMode="auto">
          <a:xfrm>
            <a:off x="6156328" y="2636841"/>
            <a:ext cx="2987675" cy="4408487"/>
          </a:xfrm>
          <a:prstGeom prst="rect">
            <a:avLst/>
          </a:prstGeom>
          <a:noFill/>
          <a:ln w="9525">
            <a:noFill/>
            <a:miter lim="800000"/>
            <a:headEnd/>
            <a:tailEnd/>
          </a:ln>
        </p:spPr>
      </p:pic>
      <p:pic>
        <p:nvPicPr>
          <p:cNvPr id="9222" name="Picture 9" descr="100x75"/>
          <p:cNvPicPr>
            <a:picLocks noChangeAspect="1" noChangeArrowheads="1"/>
          </p:cNvPicPr>
          <p:nvPr/>
        </p:nvPicPr>
        <p:blipFill>
          <a:blip r:embed="rId5" cstate="print"/>
          <a:srcRect/>
          <a:stretch>
            <a:fillRect/>
          </a:stretch>
        </p:blipFill>
        <p:spPr bwMode="auto">
          <a:xfrm>
            <a:off x="6156328" y="1341438"/>
            <a:ext cx="2987675" cy="1295400"/>
          </a:xfrm>
          <a:prstGeom prst="rect">
            <a:avLst/>
          </a:prstGeom>
          <a:noFill/>
          <a:ln w="9525">
            <a:noFill/>
            <a:miter lim="800000"/>
            <a:headEnd/>
            <a:tailEnd/>
          </a:ln>
        </p:spPr>
      </p:pic>
      <p:sp>
        <p:nvSpPr>
          <p:cNvPr id="9223" name="AutoShape 11" descr="data:image/jpg;base64,/9j/4AAQSkZJRgABAQAAAQABAAD/2wBDAAkGBwgHBgkIBwgKCgkLDRYPDQwMDRsUFRAWIB0iIiAdHx8kKDQsJCYxJx8fLT0tMTU3Ojo6Iys/RD84QzQ5Ojf/2wBDAQoKCg0MDRoPDxo3JR8lNzc3Nzc3Nzc3Nzc3Nzc3Nzc3Nzc3Nzc3Nzc3Nzc3Nzc3Nzc3Nzc3Nzc3Nzc3Nzc3Nzf/wAARCABOAE4DASIAAhEBAxEB/8QAGgAAAwEBAQEAAAAAAAAAAAAABAUGAAMHAv/EADQQAAIBAwMDAgUCBgEFAAAAAAECAwQFEQASIQYxQRMiFFFhcYEVMgcjQlJikSSCkqGxwf/EABkBAAMBAQEAAAAAAAAAAAAAAAIDBAEFAP/EACQRAAICAgIBBAMBAAAAAAAAAAECABEDIQQSMRMiQVEyYXGh/9oADAMBAAIRAxEAPwD3HW1tIequo4rDS7sb6hx/LTGc/fkcaF3CCzNAvQj7W1N9O9WU91s09fUoKb4eT05csNudqtkE+PcO/nSqq6oqbjMY6GVqeHOA8ajc35YH/wBD76U/JxoLJmhCY/vld6VVTUiyyxSSBnVk4D7e65x35BwMH8A65dIXGouEFf8AESiZIK14YZgAN6BVPccEqxZc/wCPzzpbSLHIR6s7zyod2Jp2kKk+dpJA8+NaJvgIxTW9zEkSgLFG5wi+MLnAH41AOaBlLbr6jDj1UsdbUdD1JX0jj4mEVsHn0wFmX6gftf7e0/LOmkvUVPPAj2uWGYyIzAsSNpBxgrwQQeCDgj5avXk4ine4vobqPdbSjpu7yXemqPXgWGopZzBMqNuUnarAqcA4KsDz25Gm+nKQwsQTqbU91jZbZdKRZ7nLJB8OGxLGwBAPJByCMcZ7eNUOvO+v7lJVVZt0RPpxkBwPJ4b/AOr/ANp0nkuExkmEgsyLZ97tBTPKKMSbo43Iz2xuOOM4/wBdhqq6NsVPeZKn9QrZgtOw/wCHATGCjZ2szg5YHDcDbggg5765dK9MC7W+rr5aiSAeoYaXaNynacOxX+rLZUdsbMgjOuc3rWyWSON2p6uLGXCkdjwfqpP3GDjUKIcZDuLB/wAjib0JS3Kgt9orqf8ATIqanUwsskUaBS3uGGyBknORydD9O2K13oXWe50kclV+oPiQApJEoRAu2RSG5UK3BHLEeNA3W+Q3EQzRwFNhZCxbycHjyRgfIYOc+MldPVU0NJWQxxGNpKl3SdvIZUO7/Ig5UdsBRnHliviGZmvVQCD1E+q+zyW6oeOOueqgCZAnAMsZJ4BcfuBGTyMjHJOdJq1pxC5o5JYZTIrzfDhBJMoGCAWBG7HbIPYDgHIfTzvXzx2eysgqN5+JqGjMq0yBc5bJG5yQqgE55ye2g77ZP0YRLFNPMjJn1Jn3MWH7sn653ADge7GBjUzY2N5gtD6hgj8TKvpakoKa0Ry2yeSpiqj8Q1RK2XmZgPc3AwcADGBjGMDGnGob+HtwK1lda2PsYfFwL/bk4kA+m7a33c6uddbEwZAREMKMmb11S1FUSU1JTerNFIFbedqkYBPPjvjse2pp6Vq2ulqCCDLI0gB5K7mLAfcAgfjVXdulKO51b1L1VZAZABKlPIFD+O5UlTgYypB/POhaC3R0wqKaBViWCV44wBwi/uX8AMP9a53NGVVtjq43GV+IFaZay0WentwjpmWmhCRyZbkgclh5JOTwR30u6iuqV0MMNTAqCMkkxMSxPyycAA47c9gc8aLsNs/VbJT1dZcbgaxo9krCVR6UikrIAoXafcD3B8aGvtjtVAUWnqq2aZR/NVpw+Se27I4J54GBgE4+bWXN09zCpgK3oTh0b0zHd6eWuqpH9FZGijijcpkrwzEjnvkAcdvPg25W2SxyiOnqJPSlRvTMvvaNhx3/AKh7gefrzoLpi9PYjUUpZZIWYSPHnmNyO/HbIHYjuM/PQt+6ka8VZRcIIgVynOzPPnzwDzjsOOCSLNibFQG5oDdpRWWsNvpEpqfYyr7vVkYl3kYkszDsSTzkEdzxwNEXapnuNFCtVHBGykuwiYv7sEcEgcEE+POkvT9nt1ypPVNyuMdwyQU+JA2KONyJtwVOQckEgnGeNHXWxwWcUslPcrkTI/ugmqPUR/aSzHcCe+BgEDLDjXsi5/SvsKmDr28Sdt1WbL1JDXNj0kilSTLY4YA/nlRxqv6U6v8A1y5zUEsAjkWEzRup7qGAII5wRuXyc58Y1NUFqhvnVEVLUhjAlJNK5RsFWJRUIPg5LEfbVl050nb+n5ZZqV55p5F2GWcqWC5zgbQABn6eBo+IMnUG9T2Qi/3H+kN6Joav4jH8qpURsflIM7f9jI+6j56faR9UVIWkekaBJRNGeXJwDkY7YPzOQeMafylVsRDQEu9SYoa+Wgqq8QFfRqW9ZVIyUl7MQO2CADz5B750G1LWXSokpaFSJsJ6s7SDbTq5OTzyWwGIAHcg8a+6aaA1bwuJlCSCFZZVAWSTarFQRxuwwOOM+M4OmVFJ+jNN6CxyQzSmWRG9r7j3w2Oflg9u2QNc3HkFhMvgeI4j5WcOqbZQ2yljityFAwZ3JO4uxI5LE5Jxu7/IduNBdJWCjutkqRJGTWLWSNv3FQp2rtGR3XAXIOeSdF9R3GGvgjMHDD2lX27hk5J4J/tH+9ffR93Sz2iqiq0y/wAU7RAAAlCFOSe5927nHYD5aqXJi9UknUCj1kuy3Dp2uSSrianqY3LIu9XHIIzxkEEE98Z+hHB906kku0kEkhQOsYVgmQqnucZ55PJ+yjJwSResr892ky8EahRtD7RlVyDjPfx3/wDA50mt8DtBDW1VPIaB5AFLD2z9zgcgleOT55AOp3Ngqp9sYB8nzPT/AOH9C60c92mUh67aIge4hXO0/klm+xGq3SPpK9G926SR6cQSQSmF1U+04VSCv0ww48HI0811MQUIAviTtd7m0svNmiuvpF56inkiztkgYA4PcEEEEcDuNM9bRsoYUZkVW7p+horbLQsjVUU7F52qT6hmY4yW4x4HAAAwMDSS69HVDAmz3ExjxBVqZV+wcHcPzu1Ya2gbEjiiJoJE8rezXigqo0uVPSBHyRJBVF+B52lAfIH5Gi7ZQ3O80XqW6ko4lDFHNVUndGw7hkVTz9Mj7+dVfU1qr69qeW2yU4eNvfHUFgrD5gjOCOfB767dNWqe109SayWKSoqqhp5PRBCLwqhRnk4VRye5zqQcRTlNr7f7GdzUQ23+HlJ661N+qTcpFOVgEfp06n6pklv+okfTTvqLpmiv0EMU8tRTmH9j0zBSB8sEEY/GnetqwY1A61qLs+YusNmpbHQCjozIy7i7yStud2Pck/PgdgBxpjra2iAA0Jk//9k=">
            <a:hlinkClick r:id="rId6"/>
          </p:cNvPr>
          <p:cNvSpPr>
            <a:spLocks noChangeAspect="1" noChangeArrowheads="1"/>
          </p:cNvSpPr>
          <p:nvPr/>
        </p:nvSpPr>
        <p:spPr bwMode="auto">
          <a:xfrm>
            <a:off x="155575" y="-350837"/>
            <a:ext cx="742951" cy="742951"/>
          </a:xfrm>
          <a:prstGeom prst="rect">
            <a:avLst/>
          </a:prstGeom>
          <a:noFill/>
          <a:ln w="9525">
            <a:noFill/>
            <a:miter lim="800000"/>
            <a:headEnd/>
            <a:tailEnd/>
          </a:ln>
        </p:spPr>
        <p:txBody>
          <a:bodyPr/>
          <a:lstStyle/>
          <a:p>
            <a:endParaRPr lang="en-US"/>
          </a:p>
        </p:txBody>
      </p:sp>
      <p:sp>
        <p:nvSpPr>
          <p:cNvPr id="9224" name="AutoShape 13" descr="data:image/jpg;base64,/9j/4AAQSkZJRgABAQAAAQABAAD/2wBDAAkGBwgHBgkIBwgKCgkLDRYPDQwMDRsUFRAWIB0iIiAdHx8kKDQsJCYxJx8fLT0tMTU3Ojo6Iys/RD84QzQ5Ojf/2wBDAQoKCg0MDRoPDxo3JR8lNzc3Nzc3Nzc3Nzc3Nzc3Nzc3Nzc3Nzc3Nzc3Nzc3Nzc3Nzc3Nzc3Nzc3Nzc3Nzc3Nzf/wAARCABOAE4DASIAAhEBAxEB/8QAGgAAAwEBAQEAAAAAAAAAAAAABAUGAAMHAv/EADQQAAIBAwMDAgUCBgEFAAAAAAECAwQFEQASIQYxQRMiFFFhcYEVMgcjQlJikSSCkqGxwf/EABkBAAMBAQEAAAAAAAAAAAAAAAIDBAEFAP/EACQRAAICAgIBBAMBAAAAAAAAAAECABEDIQQSMRMiQVEyYXGh/9oADAMBAAIRAxEAPwD3HW1tIequo4rDS7sb6hx/LTGc/fkcaF3CCzNAvQj7W1N9O9WU91s09fUoKb4eT05csNudqtkE+PcO/nSqq6oqbjMY6GVqeHOA8ajc35YH/wBD76U/JxoLJmhCY/vld6VVTUiyyxSSBnVk4D7e65x35BwMH8A65dIXGouEFf8AESiZIK14YZgAN6BVPccEqxZc/wCPzzpbSLHIR6s7zyod2Jp2kKk+dpJA8+NaJvgIxTW9zEkSgLFG5wi+MLnAH41AOaBlLbr6jDj1UsdbUdD1JX0jj4mEVsHn0wFmX6gftf7e0/LOmkvUVPPAj2uWGYyIzAsSNpBxgrwQQeCDgj5avXk4ine4vobqPdbSjpu7yXemqPXgWGopZzBMqNuUnarAqcA4KsDz25Gm+nKQwsQTqbU91jZbZdKRZ7nLJB8OGxLGwBAPJByCMcZ7eNUOvO+v7lJVVZt0RPpxkBwPJ4b/AOr/ANp0nkuExkmEgsyLZ97tBTPKKMSbo43Iz2xuOOM4/wBdhqq6NsVPeZKn9QrZgtOw/wCHATGCjZ2szg5YHDcDbggg5765dK9MC7W+rr5aiSAeoYaXaNynacOxX+rLZUdsbMgjOuc3rWyWSON2p6uLGXCkdjwfqpP3GDjUKIcZDuLB/wAjib0JS3Kgt9orqf8ATIqanUwsskUaBS3uGGyBknORydD9O2K13oXWe50kclV+oPiQApJEoRAu2RSG5UK3BHLEeNA3W+Q3EQzRwFNhZCxbycHjyRgfIYOc+MldPVU0NJWQxxGNpKl3SdvIZUO7/Ig5UdsBRnHliviGZmvVQCD1E+q+zyW6oeOOueqgCZAnAMsZJ4BcfuBGTyMjHJOdJq1pxC5o5JYZTIrzfDhBJMoGCAWBG7HbIPYDgHIfTzvXzx2eysgqN5+JqGjMq0yBc5bJG5yQqgE55ye2g77ZP0YRLFNPMjJn1Jn3MWH7sn653ADge7GBjUzY2N5gtD6hgj8TKvpakoKa0Ry2yeSpiqj8Q1RK2XmZgPc3AwcADGBjGMDGnGob+HtwK1lda2PsYfFwL/bk4kA+m7a33c6uddbEwZAREMKMmb11S1FUSU1JTerNFIFbedqkYBPPjvjse2pp6Vq2ulqCCDLI0gB5K7mLAfcAgfjVXdulKO51b1L1VZAZABKlPIFD+O5UlTgYypB/POhaC3R0wqKaBViWCV44wBwi/uX8AMP9a53NGVVtjq43GV+IFaZay0WentwjpmWmhCRyZbkgclh5JOTwR30u6iuqV0MMNTAqCMkkxMSxPyycAA47c9gc8aLsNs/VbJT1dZcbgaxo9krCVR6UikrIAoXafcD3B8aGvtjtVAUWnqq2aZR/NVpw+Se27I4J54GBgE4+bWXN09zCpgK3oTh0b0zHd6eWuqpH9FZGijijcpkrwzEjnvkAcdvPg25W2SxyiOnqJPSlRvTMvvaNhx3/AKh7gefrzoLpi9PYjUUpZZIWYSPHnmNyO/HbIHYjuM/PQt+6ka8VZRcIIgVynOzPPnzwDzjsOOCSLNibFQG5oDdpRWWsNvpEpqfYyr7vVkYl3kYkszDsSTzkEdzxwNEXapnuNFCtVHBGykuwiYv7sEcEgcEE+POkvT9nt1ypPVNyuMdwyQU+JA2KONyJtwVOQckEgnGeNHXWxwWcUslPcrkTI/ugmqPUR/aSzHcCe+BgEDLDjXsi5/SvsKmDr28Sdt1WbL1JDXNj0kilSTLY4YA/nlRxqv6U6v8A1y5zUEsAjkWEzRup7qGAII5wRuXyc58Y1NUFqhvnVEVLUhjAlJNK5RsFWJRUIPg5LEfbVl050nb+n5ZZqV55p5F2GWcqWC5zgbQABn6eBo+IMnUG9T2Qi/3H+kN6Joav4jH8qpURsflIM7f9jI+6j56faR9UVIWkekaBJRNGeXJwDkY7YPzOQeMafylVsRDQEu9SYoa+Wgqq8QFfRqW9ZVIyUl7MQO2CADz5B750G1LWXSokpaFSJsJ6s7SDbTq5OTzyWwGIAHcg8a+6aaA1bwuJlCSCFZZVAWSTarFQRxuwwOOM+M4OmVFJ+jNN6CxyQzSmWRG9r7j3w2Oflg9u2QNc3HkFhMvgeI4j5WcOqbZQ2yljityFAwZ3JO4uxI5LE5Jxu7/IduNBdJWCjutkqRJGTWLWSNv3FQp2rtGR3XAXIOeSdF9R3GGvgjMHDD2lX27hk5J4J/tH+9ffR93Sz2iqiq0y/wAU7RAAAlCFOSe5927nHYD5aqXJi9UknUCj1kuy3Dp2uSSrianqY3LIu9XHIIzxkEEE98Z+hHB906kku0kEkhQOsYVgmQqnucZ55PJ+yjJwSResr892ky8EahRtD7RlVyDjPfx3/wDA50mt8DtBDW1VPIaB5AFLD2z9zgcgleOT55AOp3Ngqp9sYB8nzPT/AOH9C60c92mUh67aIge4hXO0/klm+xGq3SPpK9G926SR6cQSQSmF1U+04VSCv0ww48HI0811MQUIAviTtd7m0svNmiuvpF56inkiztkgYA4PcEEEEcDuNM9bRsoYUZkVW7p+horbLQsjVUU7F52qT6hmY4yW4x4HAAAwMDSS69HVDAmz3ExjxBVqZV+wcHcPzu1Ya2gbEjiiJoJE8rezXigqo0uVPSBHyRJBVF+B52lAfIH5Gi7ZQ3O80XqW6ko4lDFHNVUndGw7hkVTz9Mj7+dVfU1qr69qeW2yU4eNvfHUFgrD5gjOCOfB767dNWqe109SayWKSoqqhp5PRBCLwqhRnk4VRye5zqQcRTlNr7f7GdzUQ23+HlJ661N+qTcpFOVgEfp06n6pklv+okfTTvqLpmiv0EMU8tRTmH9j0zBSB8sEEY/GnetqwY1A61qLs+YusNmpbHQCjozIy7i7yStud2Pck/PgdgBxpjra2iAA0Jk//9k=">
            <a:hlinkClick r:id="rId6"/>
          </p:cNvPr>
          <p:cNvSpPr>
            <a:spLocks noChangeAspect="1" noChangeArrowheads="1"/>
          </p:cNvSpPr>
          <p:nvPr/>
        </p:nvSpPr>
        <p:spPr bwMode="auto">
          <a:xfrm>
            <a:off x="155575" y="-350837"/>
            <a:ext cx="742951" cy="742951"/>
          </a:xfrm>
          <a:prstGeom prst="rect">
            <a:avLst/>
          </a:prstGeom>
          <a:noFill/>
          <a:ln w="9525">
            <a:noFill/>
            <a:miter lim="800000"/>
            <a:headEnd/>
            <a:tailEnd/>
          </a:ln>
        </p:spPr>
        <p:txBody>
          <a:bodyPr/>
          <a:lstStyle/>
          <a:p>
            <a:endParaRPr lang="en-US"/>
          </a:p>
        </p:txBody>
      </p:sp>
      <p:pic>
        <p:nvPicPr>
          <p:cNvPr id="9225" name="Picture 10" descr="buddhism-symbol-thumb3251959.jpg"/>
          <p:cNvPicPr>
            <a:picLocks noChangeAspect="1"/>
          </p:cNvPicPr>
          <p:nvPr/>
        </p:nvPicPr>
        <p:blipFill>
          <a:blip r:embed="rId7" cstate="print"/>
          <a:srcRect/>
          <a:stretch>
            <a:fillRect/>
          </a:stretch>
        </p:blipFill>
        <p:spPr bwMode="auto">
          <a:xfrm>
            <a:off x="1619251" y="1557338"/>
            <a:ext cx="13716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endParaRPr lang="en-US" smtClean="0"/>
          </a:p>
        </p:txBody>
      </p:sp>
      <p:sp>
        <p:nvSpPr>
          <p:cNvPr id="10243" name="Rectangle 3"/>
          <p:cNvSpPr>
            <a:spLocks noGrp="1" noChangeArrowheads="1"/>
          </p:cNvSpPr>
          <p:nvPr>
            <p:ph type="body" idx="1"/>
          </p:nvPr>
        </p:nvSpPr>
        <p:spPr/>
        <p:txBody>
          <a:bodyPr/>
          <a:lstStyle/>
          <a:p>
            <a:pPr eaLnBrk="1" hangingPunct="1"/>
            <a:endParaRPr lang="en-US" smtClean="0"/>
          </a:p>
        </p:txBody>
      </p:sp>
      <p:pic>
        <p:nvPicPr>
          <p:cNvPr id="10244" name="Picture 5" descr="Buddhist%20Temple"/>
          <p:cNvPicPr>
            <a:picLocks noChangeAspect="1" noChangeArrowheads="1"/>
          </p:cNvPicPr>
          <p:nvPr/>
        </p:nvPicPr>
        <p:blipFill>
          <a:blip r:embed="rId2" cstate="print"/>
          <a:srcRect/>
          <a:stretch>
            <a:fillRect/>
          </a:stretch>
        </p:blipFill>
        <p:spPr bwMode="auto">
          <a:xfrm>
            <a:off x="3" y="3"/>
            <a:ext cx="4932363" cy="3357563"/>
          </a:xfrm>
          <a:prstGeom prst="rect">
            <a:avLst/>
          </a:prstGeom>
          <a:noFill/>
          <a:ln w="9525">
            <a:noFill/>
            <a:miter lim="800000"/>
            <a:headEnd/>
            <a:tailEnd/>
          </a:ln>
        </p:spPr>
      </p:pic>
      <p:pic>
        <p:nvPicPr>
          <p:cNvPr id="10245" name="Picture 7" descr="See full size image">
            <a:hlinkClick r:id="rId3"/>
          </p:cNvPr>
          <p:cNvPicPr>
            <a:picLocks noChangeAspect="1" noChangeArrowheads="1"/>
          </p:cNvPicPr>
          <p:nvPr/>
        </p:nvPicPr>
        <p:blipFill>
          <a:blip r:embed="rId4" cstate="print"/>
          <a:srcRect/>
          <a:stretch>
            <a:fillRect/>
          </a:stretch>
        </p:blipFill>
        <p:spPr bwMode="auto">
          <a:xfrm>
            <a:off x="4932366" y="3"/>
            <a:ext cx="4211637" cy="3357563"/>
          </a:xfrm>
          <a:prstGeom prst="rect">
            <a:avLst/>
          </a:prstGeom>
          <a:noFill/>
          <a:ln w="9525">
            <a:noFill/>
            <a:miter lim="800000"/>
            <a:headEnd/>
            <a:tailEnd/>
          </a:ln>
        </p:spPr>
      </p:pic>
      <p:pic>
        <p:nvPicPr>
          <p:cNvPr id="10246" name="Picture 9" descr="See full size image">
            <a:hlinkClick r:id="rId5"/>
          </p:cNvPr>
          <p:cNvPicPr>
            <a:picLocks noChangeAspect="1" noChangeArrowheads="1"/>
          </p:cNvPicPr>
          <p:nvPr/>
        </p:nvPicPr>
        <p:blipFill>
          <a:blip r:embed="rId6" cstate="print"/>
          <a:srcRect/>
          <a:stretch>
            <a:fillRect/>
          </a:stretch>
        </p:blipFill>
        <p:spPr bwMode="auto">
          <a:xfrm>
            <a:off x="0" y="3357566"/>
            <a:ext cx="3563939" cy="2395537"/>
          </a:xfrm>
          <a:prstGeom prst="rect">
            <a:avLst/>
          </a:prstGeom>
          <a:noFill/>
          <a:ln w="9525">
            <a:noFill/>
            <a:miter lim="800000"/>
            <a:headEnd/>
            <a:tailEnd/>
          </a:ln>
        </p:spPr>
      </p:pic>
      <p:pic>
        <p:nvPicPr>
          <p:cNvPr id="10247" name="Picture 11" descr="See full size image">
            <a:hlinkClick r:id="rId7"/>
          </p:cNvPr>
          <p:cNvPicPr>
            <a:picLocks noChangeAspect="1" noChangeArrowheads="1"/>
          </p:cNvPicPr>
          <p:nvPr/>
        </p:nvPicPr>
        <p:blipFill>
          <a:blip r:embed="rId8" cstate="print"/>
          <a:srcRect/>
          <a:stretch>
            <a:fillRect/>
          </a:stretch>
        </p:blipFill>
        <p:spPr bwMode="auto">
          <a:xfrm>
            <a:off x="3563941" y="3357565"/>
            <a:ext cx="3455987" cy="2376487"/>
          </a:xfrm>
          <a:prstGeom prst="rect">
            <a:avLst/>
          </a:prstGeom>
          <a:noFill/>
          <a:ln w="9525">
            <a:noFill/>
            <a:miter lim="800000"/>
            <a:headEnd/>
            <a:tailEnd/>
          </a:ln>
        </p:spPr>
      </p:pic>
      <p:pic>
        <p:nvPicPr>
          <p:cNvPr id="10248" name="Picture 13" descr="1178352852_la%2520betsuin">
            <a:hlinkClick r:id="rId9"/>
          </p:cNvPr>
          <p:cNvPicPr>
            <a:picLocks noChangeAspect="1" noChangeArrowheads="1"/>
          </p:cNvPicPr>
          <p:nvPr/>
        </p:nvPicPr>
        <p:blipFill>
          <a:blip r:embed="rId10" cstate="print"/>
          <a:srcRect/>
          <a:stretch>
            <a:fillRect/>
          </a:stretch>
        </p:blipFill>
        <p:spPr bwMode="auto">
          <a:xfrm>
            <a:off x="7019928" y="3357564"/>
            <a:ext cx="2124075" cy="1601788"/>
          </a:xfrm>
          <a:prstGeom prst="rect">
            <a:avLst/>
          </a:prstGeom>
          <a:noFill/>
          <a:ln w="9525">
            <a:noFill/>
            <a:miter lim="800000"/>
            <a:headEnd/>
            <a:tailEnd/>
          </a:ln>
        </p:spPr>
      </p:pic>
      <p:pic>
        <p:nvPicPr>
          <p:cNvPr id="10249" name="Picture 15" descr="1">
            <a:hlinkClick r:id="rId11"/>
          </p:cNvPr>
          <p:cNvPicPr>
            <a:picLocks noChangeAspect="1" noChangeArrowheads="1"/>
          </p:cNvPicPr>
          <p:nvPr/>
        </p:nvPicPr>
        <p:blipFill>
          <a:blip r:embed="rId12" cstate="print"/>
          <a:srcRect/>
          <a:stretch>
            <a:fillRect/>
          </a:stretch>
        </p:blipFill>
        <p:spPr bwMode="auto">
          <a:xfrm>
            <a:off x="7019928" y="4941888"/>
            <a:ext cx="2124075" cy="1916112"/>
          </a:xfrm>
          <a:prstGeom prst="rect">
            <a:avLst/>
          </a:prstGeom>
          <a:noFill/>
          <a:ln w="9525">
            <a:noFill/>
            <a:miter lim="800000"/>
            <a:headEnd/>
            <a:tailEnd/>
          </a:ln>
        </p:spPr>
      </p:pic>
      <p:pic>
        <p:nvPicPr>
          <p:cNvPr id="10250" name="Picture 17" descr="buddhist-temple">
            <a:hlinkClick r:id="rId13"/>
          </p:cNvPr>
          <p:cNvPicPr>
            <a:picLocks noChangeAspect="1" noChangeArrowheads="1"/>
          </p:cNvPicPr>
          <p:nvPr/>
        </p:nvPicPr>
        <p:blipFill>
          <a:blip r:embed="rId14" cstate="print"/>
          <a:srcRect/>
          <a:stretch>
            <a:fillRect/>
          </a:stretch>
        </p:blipFill>
        <p:spPr bwMode="auto">
          <a:xfrm>
            <a:off x="3" y="5734051"/>
            <a:ext cx="1979613" cy="1112838"/>
          </a:xfrm>
          <a:prstGeom prst="rect">
            <a:avLst/>
          </a:prstGeom>
          <a:noFill/>
          <a:ln w="9525">
            <a:noFill/>
            <a:miter lim="800000"/>
            <a:headEnd/>
            <a:tailEnd/>
          </a:ln>
        </p:spPr>
      </p:pic>
      <p:pic>
        <p:nvPicPr>
          <p:cNvPr id="10251" name="Picture 19" descr="jade_buddha_temple__famous_buddhist_temple4bead3235e8aa118512f">
            <a:hlinkClick r:id="rId15"/>
          </p:cNvPr>
          <p:cNvPicPr>
            <a:picLocks noChangeAspect="1" noChangeArrowheads="1"/>
          </p:cNvPicPr>
          <p:nvPr/>
        </p:nvPicPr>
        <p:blipFill>
          <a:blip r:embed="rId16" cstate="print"/>
          <a:srcRect/>
          <a:stretch>
            <a:fillRect/>
          </a:stretch>
        </p:blipFill>
        <p:spPr bwMode="auto">
          <a:xfrm>
            <a:off x="1979616" y="5721351"/>
            <a:ext cx="2663825" cy="1136650"/>
          </a:xfrm>
          <a:prstGeom prst="rect">
            <a:avLst/>
          </a:prstGeom>
          <a:noFill/>
          <a:ln w="9525">
            <a:noFill/>
            <a:miter lim="800000"/>
            <a:headEnd/>
            <a:tailEnd/>
          </a:ln>
        </p:spPr>
      </p:pic>
      <p:pic>
        <p:nvPicPr>
          <p:cNvPr id="10252" name="Picture 21" descr="ohau-Buddhist-Temple-6961">
            <a:hlinkClick r:id="rId17"/>
          </p:cNvPr>
          <p:cNvPicPr>
            <a:picLocks noChangeAspect="1" noChangeArrowheads="1"/>
          </p:cNvPicPr>
          <p:nvPr/>
        </p:nvPicPr>
        <p:blipFill>
          <a:blip r:embed="rId18" cstate="print"/>
          <a:srcRect/>
          <a:stretch>
            <a:fillRect/>
          </a:stretch>
        </p:blipFill>
        <p:spPr bwMode="auto">
          <a:xfrm>
            <a:off x="4643442" y="5661025"/>
            <a:ext cx="2376487" cy="1208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501</TotalTime>
  <Words>3296</Words>
  <Application>Microsoft Office PowerPoint</Application>
  <PresentationFormat>On-screen Show (4:3)</PresentationFormat>
  <Paragraphs>201</Paragraphs>
  <Slides>16</Slides>
  <Notes>12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16</vt:i4>
      </vt:variant>
    </vt:vector>
  </HeadingPairs>
  <TitlesOfParts>
    <vt:vector size="18" baseType="lpstr">
      <vt:lpstr>Arial</vt:lpstr>
      <vt:lpstr>Default Design</vt:lpstr>
      <vt:lpstr>Buddhism</vt:lpstr>
      <vt:lpstr>History of Buddhism</vt:lpstr>
      <vt:lpstr>Religious Structure</vt:lpstr>
      <vt:lpstr>Fundamental Principles of the Religion</vt:lpstr>
      <vt:lpstr>Important dates</vt:lpstr>
      <vt:lpstr>Major Contributors to Religion</vt:lpstr>
      <vt:lpstr>Holy Literature</vt:lpstr>
      <vt:lpstr>Locations, Symbols, Artifacts </vt:lpstr>
      <vt:lpstr>Slide 9</vt:lpstr>
      <vt:lpstr>Spread of Buddhism</vt:lpstr>
      <vt:lpstr>Slide 11</vt:lpstr>
      <vt:lpstr>Influence on Political/Economic Structures</vt:lpstr>
      <vt:lpstr>Roles of Women</vt:lpstr>
      <vt:lpstr>Impact on Art, Science, Technology</vt:lpstr>
      <vt:lpstr>Slide 15</vt:lpstr>
      <vt:lpstr>Bibliography</vt:lpstr>
    </vt:vector>
  </TitlesOfParts>
  <Company>rdpsd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Buddhism</dc:title>
  <dc:creator>Profile</dc:creator>
  <cp:lastModifiedBy>Owner</cp:lastModifiedBy>
  <cp:revision>31</cp:revision>
  <dcterms:created xsi:type="dcterms:W3CDTF">2010-10-19T18:53:06Z</dcterms:created>
  <dcterms:modified xsi:type="dcterms:W3CDTF">2010-10-23T20:38:28Z</dcterms:modified>
</cp:coreProperties>
</file>